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3"/>
  </p:notesMasterIdLst>
  <p:sldIdLst>
    <p:sldId id="256" r:id="rId3"/>
    <p:sldId id="259" r:id="rId4"/>
    <p:sldId id="308" r:id="rId5"/>
    <p:sldId id="295" r:id="rId6"/>
    <p:sldId id="296" r:id="rId7"/>
    <p:sldId id="262" r:id="rId8"/>
    <p:sldId id="260" r:id="rId9"/>
    <p:sldId id="266" r:id="rId10"/>
    <p:sldId id="267" r:id="rId11"/>
    <p:sldId id="268" r:id="rId12"/>
    <p:sldId id="269" r:id="rId13"/>
    <p:sldId id="306" r:id="rId14"/>
    <p:sldId id="309" r:id="rId15"/>
    <p:sldId id="270" r:id="rId16"/>
    <p:sldId id="310" r:id="rId17"/>
    <p:sldId id="311" r:id="rId18"/>
    <p:sldId id="301" r:id="rId19"/>
    <p:sldId id="304" r:id="rId20"/>
    <p:sldId id="307" r:id="rId21"/>
    <p:sldId id="312" r:id="rId22"/>
    <p:sldId id="313" r:id="rId23"/>
    <p:sldId id="273" r:id="rId24"/>
    <p:sldId id="274" r:id="rId25"/>
    <p:sldId id="276" r:id="rId26"/>
    <p:sldId id="277" r:id="rId27"/>
    <p:sldId id="278" r:id="rId28"/>
    <p:sldId id="279" r:id="rId29"/>
    <p:sldId id="280" r:id="rId30"/>
    <p:sldId id="281" r:id="rId31"/>
    <p:sldId id="300" r:id="rId32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36" d="100"/>
          <a:sy n="136" d="100"/>
        </p:scale>
        <p:origin x="-490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5" Type="http://schemas.openxmlformats.org/officeDocument/2006/relationships/tableStyles" Target="tableStyles.xml"/><Relationship Id="rId44" Type="http://schemas.openxmlformats.org/officeDocument/2006/relationships/viewProps" Target="viewProps.xml"/><Relationship Id="rId43" Type="http://schemas.openxmlformats.org/officeDocument/2006/relationships/presProps" Target="presProps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notesMaster" Target="notesMasters/notesMaster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1.png>
</file>

<file path=ppt/media/image12.png>
</file>

<file path=ppt/media/image16.png>
</file>

<file path=ppt/media/image17.png>
</file>

<file path=ppt/media/image18.png>
</file>

<file path=ppt/media/image2.png>
</file>

<file path=ppt/media/image20.pn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 smtClean="0"/>
            </a:lvl1pPr>
          </a:lstStyle>
          <a:p>
            <a:pPr>
              <a:defRPr/>
            </a:pPr>
            <a:fld id="{8A37DAAC-50D7-420B-9154-2D7245088755}" type="datetimeFigureOut">
              <a:rPr lang="en-US" altLang="en-US"/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  <a:endParaRPr lang="en-US" noProof="0" smtClean="0"/>
          </a:p>
          <a:p>
            <a:pPr lvl="1"/>
            <a:r>
              <a:rPr lang="en-US" noProof="0" smtClean="0"/>
              <a:t>Second level</a:t>
            </a:r>
            <a:endParaRPr lang="en-US" noProof="0" smtClean="0"/>
          </a:p>
          <a:p>
            <a:pPr lvl="2"/>
            <a:r>
              <a:rPr lang="en-US" noProof="0" smtClean="0"/>
              <a:t>Third level</a:t>
            </a:r>
            <a:endParaRPr lang="en-US" noProof="0" smtClean="0"/>
          </a:p>
          <a:p>
            <a:pPr lvl="3"/>
            <a:r>
              <a:rPr lang="en-US" noProof="0" smtClean="0"/>
              <a:t>Fourth level</a:t>
            </a:r>
            <a:endParaRPr lang="en-US" noProof="0" smtClean="0"/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 smtClean="0"/>
            </a:lvl1pPr>
          </a:lstStyle>
          <a:p>
            <a:pPr>
              <a:defRPr/>
            </a:pPr>
            <a:fld id="{6D6A5717-330D-48C0-BD9E-5F2CDF99B65F}" type="slidenum">
              <a:rPr lang="en-US" altLang="en-US"/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430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defTabSz="914400" eaLnBrk="1" hangingPunct="1"/>
            <a:fld id="{2D2FFE8D-7272-4694-A11A-2999A7EAA531}" type="slidenum">
              <a:rPr lang="zh-CN" altLang="en-US" sz="1100">
                <a:latin typeface="Times New Roman" panose="02020603050405020304" pitchFamily="18" charset="0"/>
                <a:ea typeface="SimSun" panose="02010600030101010101" pitchFamily="2" charset="-122"/>
              </a:rPr>
            </a:fld>
            <a:endParaRPr lang="en-US" altLang="zh-CN" sz="1100"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602556-D5FA-496E-ACC1-2A405EC7CE64}" type="datetimeFigureOut">
              <a:rPr lang="en-US" altLang="en-US"/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EF8E79-70DA-418E-9BBA-34C95877CE23}" type="slidenum">
              <a:rPr lang="en-US" altLang="en-US"/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862F0E-3ED3-4CC1-8F42-68093F675D30}" type="datetimeFigureOut">
              <a:rPr lang="en-US" altLang="en-US"/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5AF0F1-88DC-4AD0-A31F-9FF84D2DE3D4}" type="slidenum">
              <a:rPr lang="en-US" altLang="en-US"/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4B5CCD-CA30-4069-BE41-6AFEA4CD6BEC}" type="datetimeFigureOut">
              <a:rPr lang="en-US" altLang="en-US"/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667585-3D23-4A16-9E6A-507105CBA841}" type="slidenum">
              <a:rPr lang="en-US" altLang="en-US"/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AB4F71-F000-43E4-97F8-CD371736B3F9}" type="datetimeFigureOut">
              <a:rPr lang="en-US" altLang="en-US"/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91C02D-A3A1-4946-A2D9-D1CC34D3D310}" type="slidenum">
              <a:rPr lang="en-US" altLang="en-US"/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69BF98-F17E-41E1-922F-F75D338FA801}" type="datetimeFigureOut">
              <a:rPr lang="en-US" altLang="en-US"/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4D3BE4-9298-488B-B66B-EF5338C2D96A}" type="slidenum">
              <a:rPr lang="en-US" altLang="en-US"/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D21BEE-ECD0-4519-8251-EF6449E42F65}" type="datetimeFigureOut">
              <a:rPr lang="en-US" altLang="en-US"/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07B43F-0E7F-4DB1-BD0B-23018ACB1FE1}" type="slidenum">
              <a:rPr lang="en-US" altLang="en-US"/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02D143-1394-4E4D-9B20-F73B17C27D0D}" type="datetimeFigureOut">
              <a:rPr lang="en-US" altLang="en-US"/>
            </a:fld>
            <a:endParaRPr lang="en-US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177EE6-312F-4C89-9976-3AF9EA9C8C66}" type="slidenum">
              <a:rPr lang="en-US" altLang="en-US"/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1A03B2-891F-4DAB-A27A-C2A000B0E72F}" type="datetimeFigureOut">
              <a:rPr lang="en-US" altLang="en-US"/>
            </a:fld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F6150A-8109-47D5-A5B3-806CE8F99C9D}" type="slidenum">
              <a:rPr lang="en-US" altLang="en-US"/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32BBF1-5385-46D6-9598-53871EBB7B5E}" type="datetimeFigureOut">
              <a:rPr lang="en-US" altLang="en-US"/>
            </a:fld>
            <a:endParaRPr lang="en-US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E85D05-5BBC-4C48-AB4F-0A67645B28DD}" type="slidenum">
              <a:rPr lang="en-US" altLang="en-US"/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9A379B-03C0-47FA-B479-5E73CB06BD9A}" type="datetimeFigureOut">
              <a:rPr lang="en-US" altLang="en-US"/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7304A0-0B5A-4A37-A0B9-B2F0AE44D560}" type="slidenum">
              <a:rPr lang="en-US" altLang="en-US"/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B43738-2F12-434C-A32F-022F5DE6E147}" type="datetimeFigureOut">
              <a:rPr lang="en-US" altLang="en-US"/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FE129C-E6EF-4446-97B9-F28FA97578CF}" type="slidenum">
              <a:rPr lang="en-US" altLang="en-US"/>
            </a:fld>
            <a:endParaRPr lang="en-US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 altLang="en-US" smtClean="0"/>
              <a:t>Click to edit Master title style</a:t>
            </a:r>
            <a:endParaRPr lang="en-US" altLang="en-US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en-US" smtClean="0"/>
              <a:t>Click to edit Master text styles</a:t>
            </a:r>
            <a:endParaRPr lang="en-US" altLang="en-US" smtClean="0"/>
          </a:p>
          <a:p>
            <a:pPr lvl="1"/>
            <a:r>
              <a:rPr lang="en-US" altLang="en-US" smtClean="0"/>
              <a:t>Second level</a:t>
            </a:r>
            <a:endParaRPr lang="en-US" altLang="en-US" smtClean="0"/>
          </a:p>
          <a:p>
            <a:pPr lvl="2"/>
            <a:r>
              <a:rPr lang="en-US" altLang="en-US" smtClean="0"/>
              <a:t>Third level</a:t>
            </a:r>
            <a:endParaRPr lang="en-US" altLang="en-US" smtClean="0"/>
          </a:p>
          <a:p>
            <a:pPr lvl="3"/>
            <a:r>
              <a:rPr lang="en-US" altLang="en-US" smtClean="0"/>
              <a:t>Fourth level</a:t>
            </a:r>
            <a:endParaRPr lang="en-US" altLang="en-US" smtClean="0"/>
          </a:p>
          <a:p>
            <a:pPr lvl="4"/>
            <a:r>
              <a:rPr lang="en-US" altLang="en-US" smtClean="0"/>
              <a:t>Fifth level</a:t>
            </a:r>
            <a:endParaRPr lang="en-US" alt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BF8556B6-59A1-4101-A2F6-AEE04494B115}" type="datetimeFigureOut">
              <a:rPr lang="en-US" altLang="en-US"/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BD07C7E3-E40A-42B0-A8FB-31E412A30552}" type="slidenum">
              <a:rPr lang="en-US" altLang="en-US"/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MS PGothic" panose="020B0600070205080204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MS PGothic" panose="020B0600070205080204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MS PGothic" panose="020B0600070205080204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MS PGothic" panose="020B0600070205080204" pitchFamily="34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MS PGothic" panose="020B0600070205080204" pitchFamily="34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MS PGothic" panose="020B0600070205080204" pitchFamily="34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MS PGothic" panose="020B0600070205080204" pitchFamily="34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MS PGothic" panose="020B0600070205080204" pitchFamily="3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e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HPC networks: Infiniband</a:t>
            </a:r>
            <a:endParaRPr lang="en-US" altLang="en-US" smtClean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anose="020B0604020202020204"/>
              <a:buNone/>
              <a:defRPr/>
            </a:pPr>
            <a:endParaRPr lang="en-US" dirty="0"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Links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11267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IBA links are bidirectional point-to-point communication channels, and may be either copper and optical fibre.</a:t>
            </a:r>
            <a:endParaRPr lang="en-US" altLang="zh-TW" smtClean="0">
              <a:ea typeface="PMingLiU" pitchFamily="18" charset="-120"/>
            </a:endParaRPr>
          </a:p>
          <a:p>
            <a:pPr lvl="1" eaLnBrk="1" hangingPunct="1"/>
            <a:r>
              <a:rPr lang="en-US" altLang="zh-TW" smtClean="0">
                <a:ea typeface="PMingLiU" pitchFamily="18" charset="-120"/>
              </a:rPr>
              <a:t>The base signalling rate on all links is 2.5 Gbaud.</a:t>
            </a:r>
            <a:endParaRPr lang="en-US" altLang="zh-TW" smtClean="0">
              <a:ea typeface="PMingLiU" pitchFamily="18" charset="-120"/>
            </a:endParaRPr>
          </a:p>
          <a:p>
            <a:pPr lvl="2" eaLnBrk="1" hangingPunct="1"/>
            <a:r>
              <a:rPr lang="en-US" altLang="zh-TW" smtClean="0">
                <a:ea typeface="PMingLiU" pitchFamily="18" charset="-120"/>
              </a:rPr>
              <a:t> Link widths are 1X, 4X, and 12X.</a:t>
            </a:r>
            <a:endParaRPr lang="zh-TW" altLang="en-US" smtClean="0">
              <a:ea typeface="PMingLiU" pitchFamily="18" charset="-120"/>
            </a:endParaRPr>
          </a:p>
        </p:txBody>
      </p:sp>
      <p:pic>
        <p:nvPicPr>
          <p:cNvPr id="11268" name="Picture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0" y="4508500"/>
            <a:ext cx="6078538" cy="159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Channel Adapter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rtlCol="0">
            <a:normAutofit lnSpcReduction="10000"/>
          </a:bodyPr>
          <a:lstStyle/>
          <a:p>
            <a:pPr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 smtClean="0">
                <a:ea typeface="+mn-ea"/>
              </a:rPr>
              <a:t>Channel Adapter </a:t>
            </a:r>
            <a:r>
              <a:rPr lang="en-US" altLang="zh-TW" dirty="0">
                <a:ea typeface="+mn-ea"/>
              </a:rPr>
              <a:t>(CA</a:t>
            </a:r>
            <a:r>
              <a:rPr lang="en-US" altLang="zh-TW" dirty="0" smtClean="0">
                <a:ea typeface="+mn-ea"/>
              </a:rPr>
              <a:t>) is the </a:t>
            </a:r>
            <a:r>
              <a:rPr lang="en-US" altLang="zh-TW" dirty="0">
                <a:ea typeface="+mn-ea"/>
              </a:rPr>
              <a:t>interface between an </a:t>
            </a:r>
            <a:r>
              <a:rPr lang="en-US" altLang="zh-TW" dirty="0" err="1">
                <a:ea typeface="+mn-ea"/>
              </a:rPr>
              <a:t>endnode</a:t>
            </a:r>
            <a:r>
              <a:rPr lang="en-US" altLang="zh-TW" dirty="0">
                <a:ea typeface="+mn-ea"/>
              </a:rPr>
              <a:t> and a </a:t>
            </a:r>
            <a:r>
              <a:rPr lang="en-US" altLang="zh-TW" dirty="0" smtClean="0">
                <a:ea typeface="+mn-ea"/>
              </a:rPr>
              <a:t>link</a:t>
            </a:r>
            <a:endParaRPr lang="en-US" altLang="zh-TW" dirty="0" smtClean="0">
              <a:ea typeface="+mn-ea"/>
            </a:endParaRPr>
          </a:p>
          <a:p>
            <a:pPr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>
                <a:ea typeface="+mn-ea"/>
              </a:rPr>
              <a:t>There are two types of channel </a:t>
            </a:r>
            <a:r>
              <a:rPr lang="en-US" altLang="zh-TW" dirty="0" smtClean="0">
                <a:ea typeface="+mn-ea"/>
              </a:rPr>
              <a:t>adapters</a:t>
            </a:r>
            <a:endParaRPr lang="en-US" altLang="zh-TW" dirty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>
                <a:ea typeface="+mn-ea"/>
              </a:rPr>
              <a:t>Host channel adapter(HCA)</a:t>
            </a:r>
            <a:endParaRPr lang="en-US" altLang="zh-TW" dirty="0">
              <a:ea typeface="+mn-ea"/>
            </a:endParaRPr>
          </a:p>
          <a:p>
            <a:pPr lvl="2"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>
                <a:ea typeface="+mn-ea"/>
              </a:rPr>
              <a:t>For inter-server </a:t>
            </a:r>
            <a:r>
              <a:rPr lang="en-US" altLang="zh-TW" dirty="0" smtClean="0">
                <a:ea typeface="+mn-ea"/>
              </a:rPr>
              <a:t>communication</a:t>
            </a:r>
            <a:endParaRPr lang="en-US" altLang="zh-TW" dirty="0">
              <a:ea typeface="+mn-ea"/>
            </a:endParaRPr>
          </a:p>
          <a:p>
            <a:pPr lvl="2"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>
                <a:ea typeface="+mn-ea"/>
              </a:rPr>
              <a:t>Has a collection of features that are defined to be available to host programs, defined by </a:t>
            </a:r>
            <a:r>
              <a:rPr lang="en-US" altLang="zh-TW" dirty="0" smtClean="0">
                <a:ea typeface="+mn-ea"/>
              </a:rPr>
              <a:t>verbs</a:t>
            </a:r>
            <a:endParaRPr lang="en-US" altLang="zh-TW" dirty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>
                <a:ea typeface="+mn-ea"/>
              </a:rPr>
              <a:t>Target channel adapter(TCA)</a:t>
            </a:r>
            <a:endParaRPr lang="en-US" altLang="zh-TW" dirty="0">
              <a:ea typeface="+mn-ea"/>
            </a:endParaRPr>
          </a:p>
          <a:p>
            <a:pPr lvl="2"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>
                <a:ea typeface="+mn-ea"/>
              </a:rPr>
              <a:t>For server IO </a:t>
            </a:r>
            <a:r>
              <a:rPr lang="en-US" altLang="zh-TW" dirty="0" smtClean="0">
                <a:ea typeface="+mn-ea"/>
              </a:rPr>
              <a:t>communication</a:t>
            </a:r>
            <a:endParaRPr lang="en-US" altLang="zh-TW" dirty="0">
              <a:ea typeface="+mn-ea"/>
            </a:endParaRPr>
          </a:p>
          <a:p>
            <a:pPr lvl="2"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>
                <a:ea typeface="+mn-ea"/>
              </a:rPr>
              <a:t>No defined software </a:t>
            </a:r>
            <a:r>
              <a:rPr lang="en-US" altLang="zh-TW" dirty="0" smtClean="0">
                <a:ea typeface="+mn-ea"/>
              </a:rPr>
              <a:t>interface</a:t>
            </a:r>
            <a:endParaRPr lang="en-US" altLang="zh-TW" dirty="0">
              <a:ea typeface="+mn-ea"/>
            </a:endParaRPr>
          </a:p>
          <a:p>
            <a:pPr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endParaRPr lang="zh-TW" altLang="en-US" dirty="0"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Addressing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rtlCol="0">
            <a:normAutofit fontScale="92500" lnSpcReduction="10000"/>
          </a:bodyPr>
          <a:lstStyle/>
          <a:p>
            <a:pPr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 smtClean="0">
                <a:ea typeface="+mn-ea"/>
              </a:rPr>
              <a:t>LIDs </a:t>
            </a:r>
            <a:endParaRPr lang="en-US" altLang="zh-TW" dirty="0" smtClean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sz="2200" dirty="0">
                <a:ea typeface="+mn-ea"/>
              </a:rPr>
              <a:t>Local Identifiers, 16 </a:t>
            </a:r>
            <a:r>
              <a:rPr lang="en-US" altLang="zh-TW" sz="2200" dirty="0" smtClean="0">
                <a:ea typeface="+mn-ea"/>
              </a:rPr>
              <a:t>bits</a:t>
            </a:r>
            <a:endParaRPr lang="en-US" altLang="zh-TW" sz="2200" dirty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sz="2200" dirty="0">
                <a:ea typeface="+mn-ea"/>
              </a:rPr>
              <a:t>Used within a subnet by switch for </a:t>
            </a:r>
            <a:r>
              <a:rPr lang="en-US" altLang="zh-TW" sz="2200" dirty="0" smtClean="0">
                <a:ea typeface="+mn-ea"/>
              </a:rPr>
              <a:t>routing</a:t>
            </a:r>
            <a:endParaRPr lang="en-US" altLang="zh-TW" sz="2200" dirty="0" smtClean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sz="2200" dirty="0" smtClean="0">
                <a:ea typeface="+mn-ea"/>
              </a:rPr>
              <a:t>Dynamically assigned at runtime</a:t>
            </a:r>
            <a:endParaRPr lang="en-US" altLang="zh-TW" sz="2200" dirty="0">
              <a:ea typeface="+mn-ea"/>
            </a:endParaRPr>
          </a:p>
          <a:p>
            <a:pPr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>
                <a:ea typeface="+mn-ea"/>
              </a:rPr>
              <a:t>GUIDs</a:t>
            </a:r>
            <a:endParaRPr lang="en-US" altLang="zh-TW" dirty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sz="2200" dirty="0">
                <a:ea typeface="+mn-ea"/>
              </a:rPr>
              <a:t>Global Unique </a:t>
            </a:r>
            <a:r>
              <a:rPr lang="en-US" altLang="zh-TW" sz="2200" dirty="0" smtClean="0">
                <a:ea typeface="+mn-ea"/>
              </a:rPr>
              <a:t>Identifier </a:t>
            </a:r>
            <a:endParaRPr lang="en-US" altLang="zh-TW" sz="2200" dirty="0" smtClean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sz="2200" dirty="0">
                <a:ea typeface="+mn-ea"/>
              </a:rPr>
              <a:t>A</a:t>
            </a:r>
            <a:r>
              <a:rPr lang="en-US" altLang="zh-TW" sz="2200" dirty="0" smtClean="0">
                <a:ea typeface="+mn-ea"/>
              </a:rPr>
              <a:t>ssigned by vendor (just like a MAC address)</a:t>
            </a:r>
            <a:endParaRPr lang="en-US" altLang="zh-TW" sz="2200" dirty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sz="2200" dirty="0">
                <a:ea typeface="+mn-ea"/>
              </a:rPr>
              <a:t>64 EUI-64 IEEE-defined identifiers for elements in a </a:t>
            </a:r>
            <a:r>
              <a:rPr lang="en-US" altLang="zh-TW" sz="2200" dirty="0" smtClean="0">
                <a:ea typeface="+mn-ea"/>
              </a:rPr>
              <a:t>subnet</a:t>
            </a:r>
            <a:endParaRPr lang="en-US" altLang="zh-TW" sz="2200" dirty="0">
              <a:ea typeface="+mn-ea"/>
            </a:endParaRPr>
          </a:p>
          <a:p>
            <a:pPr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 smtClean="0">
                <a:ea typeface="+mn-ea"/>
              </a:rPr>
              <a:t>GIDs</a:t>
            </a:r>
            <a:endParaRPr lang="en-US" altLang="zh-TW" dirty="0" smtClean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sz="2200" dirty="0">
                <a:ea typeface="+mn-ea"/>
              </a:rPr>
              <a:t>Global IDs, 128 </a:t>
            </a:r>
            <a:r>
              <a:rPr lang="en-US" altLang="zh-TW" sz="2200" dirty="0" smtClean="0">
                <a:ea typeface="+mn-ea"/>
              </a:rPr>
              <a:t>bits (same format as IPv6)</a:t>
            </a:r>
            <a:endParaRPr lang="en-US" altLang="zh-TW" sz="2200" dirty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sz="2200" dirty="0">
                <a:ea typeface="+mn-ea"/>
              </a:rPr>
              <a:t>Used for routing across </a:t>
            </a:r>
            <a:r>
              <a:rPr lang="en-US" altLang="zh-TW" sz="2200" dirty="0" smtClean="0">
                <a:ea typeface="+mn-ea"/>
              </a:rPr>
              <a:t>subnets</a:t>
            </a:r>
            <a:endParaRPr lang="en-US" altLang="zh-TW" sz="2200" dirty="0">
              <a:ea typeface="+mn-ea"/>
            </a:endParaRPr>
          </a:p>
          <a:p>
            <a:pPr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endParaRPr lang="zh-TW" altLang="en-US" dirty="0">
              <a:ea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>
          <a:xfrm>
            <a:off x="457200" y="230188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 smtClean="0"/>
              <a:t>GID: Routing across subnets</a:t>
            </a:r>
            <a:endParaRPr lang="en-US" altLang="en-US" smtClean="0"/>
          </a:p>
        </p:txBody>
      </p:sp>
      <p:pic>
        <p:nvPicPr>
          <p:cNvPr id="14339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57363"/>
            <a:ext cx="9144000" cy="4335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Switches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rtlCol="0">
            <a:normAutofit fontScale="85000" lnSpcReduction="20000"/>
          </a:bodyPr>
          <a:lstStyle/>
          <a:p>
            <a:pPr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>
                <a:ea typeface="+mn-ea"/>
              </a:rPr>
              <a:t>IBA switches route messages from their source to their </a:t>
            </a:r>
            <a:r>
              <a:rPr lang="en-US" altLang="zh-TW" dirty="0" smtClean="0">
                <a:ea typeface="+mn-ea"/>
              </a:rPr>
              <a:t>destination based </a:t>
            </a:r>
            <a:r>
              <a:rPr lang="en-US" altLang="zh-TW" dirty="0">
                <a:ea typeface="+mn-ea"/>
              </a:rPr>
              <a:t>on routing </a:t>
            </a:r>
            <a:r>
              <a:rPr lang="en-US" altLang="zh-TW" dirty="0" smtClean="0">
                <a:ea typeface="+mn-ea"/>
              </a:rPr>
              <a:t>tables</a:t>
            </a:r>
            <a:endParaRPr lang="en-US" altLang="zh-TW" dirty="0" smtClean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 smtClean="0">
                <a:ea typeface="+mn-ea"/>
              </a:rPr>
              <a:t>Configured explicitly by Subnet Manager </a:t>
            </a:r>
            <a:endParaRPr lang="en-US" altLang="zh-TW" dirty="0" smtClean="0">
              <a:ea typeface="+mn-ea"/>
            </a:endParaRPr>
          </a:p>
          <a:p>
            <a:pPr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 smtClean="0">
                <a:ea typeface="+mn-ea"/>
              </a:rPr>
              <a:t>Switch size denotes the </a:t>
            </a:r>
            <a:r>
              <a:rPr lang="en-US" altLang="zh-TW" dirty="0">
                <a:ea typeface="+mn-ea"/>
              </a:rPr>
              <a:t>number of </a:t>
            </a:r>
            <a:r>
              <a:rPr lang="en-US" altLang="zh-TW" dirty="0" smtClean="0">
                <a:ea typeface="+mn-ea"/>
              </a:rPr>
              <a:t>ports</a:t>
            </a:r>
            <a:endParaRPr lang="en-US" altLang="zh-TW" dirty="0" smtClean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>
                <a:ea typeface="+mn-ea"/>
              </a:rPr>
              <a:t>The </a:t>
            </a:r>
            <a:r>
              <a:rPr lang="en-US" altLang="zh-TW" dirty="0" smtClean="0">
                <a:ea typeface="+mn-ea"/>
              </a:rPr>
              <a:t>maximum switch </a:t>
            </a:r>
            <a:r>
              <a:rPr lang="en-US" altLang="zh-TW" dirty="0">
                <a:ea typeface="+mn-ea"/>
              </a:rPr>
              <a:t>size supported is one with 256 </a:t>
            </a:r>
            <a:r>
              <a:rPr lang="en-US" altLang="zh-TW" dirty="0" smtClean="0">
                <a:ea typeface="+mn-ea"/>
              </a:rPr>
              <a:t>ports</a:t>
            </a:r>
            <a:endParaRPr lang="en-US" altLang="zh-TW" dirty="0" smtClean="0">
              <a:ea typeface="+mn-ea"/>
            </a:endParaRPr>
          </a:p>
          <a:p>
            <a:pPr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>
                <a:ea typeface="+mn-ea"/>
              </a:rPr>
              <a:t>The addressing used by switched </a:t>
            </a:r>
            <a:endParaRPr lang="en-US" altLang="zh-TW" dirty="0" smtClean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 smtClean="0">
                <a:ea typeface="+mn-ea"/>
              </a:rPr>
              <a:t>Local </a:t>
            </a:r>
            <a:r>
              <a:rPr lang="en-US" altLang="zh-TW" dirty="0">
                <a:ea typeface="+mn-ea"/>
              </a:rPr>
              <a:t>Identifiers, </a:t>
            </a:r>
            <a:r>
              <a:rPr lang="en-US" altLang="zh-TW" dirty="0" smtClean="0">
                <a:ea typeface="+mn-ea"/>
              </a:rPr>
              <a:t>or LIDs </a:t>
            </a:r>
            <a:r>
              <a:rPr lang="en-US" altLang="zh-TW" dirty="0">
                <a:ea typeface="+mn-ea"/>
              </a:rPr>
              <a:t>allows 48K </a:t>
            </a:r>
            <a:r>
              <a:rPr lang="en-US" altLang="zh-TW" dirty="0" err="1">
                <a:ea typeface="+mn-ea"/>
              </a:rPr>
              <a:t>endnodes</a:t>
            </a:r>
            <a:r>
              <a:rPr lang="en-US" altLang="zh-TW" dirty="0">
                <a:ea typeface="+mn-ea"/>
              </a:rPr>
              <a:t> on a single </a:t>
            </a:r>
            <a:r>
              <a:rPr lang="en-US" altLang="zh-TW" dirty="0" smtClean="0">
                <a:ea typeface="+mn-ea"/>
              </a:rPr>
              <a:t>subnet</a:t>
            </a:r>
            <a:endParaRPr lang="en-US" altLang="zh-TW" dirty="0" smtClean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smtClean="0">
                <a:ea typeface="+mn-ea"/>
              </a:rPr>
              <a:t>A 64K </a:t>
            </a:r>
            <a:r>
              <a:rPr lang="en-US" altLang="zh-TW" dirty="0">
                <a:ea typeface="+mn-ea"/>
              </a:rPr>
              <a:t>LID address space is reserved for </a:t>
            </a:r>
            <a:r>
              <a:rPr lang="en-US" altLang="zh-TW" dirty="0" smtClean="0">
                <a:ea typeface="+mn-ea"/>
              </a:rPr>
              <a:t>multicast addresses</a:t>
            </a:r>
            <a:endParaRPr lang="en-US" altLang="zh-TW" dirty="0" smtClean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 smtClean="0">
                <a:ea typeface="+mn-ea"/>
              </a:rPr>
              <a:t>Routing </a:t>
            </a:r>
            <a:r>
              <a:rPr lang="en-US" altLang="zh-TW" dirty="0">
                <a:ea typeface="+mn-ea"/>
              </a:rPr>
              <a:t>between different subnets is done on </a:t>
            </a:r>
            <a:r>
              <a:rPr lang="en-US" altLang="zh-TW" dirty="0" smtClean="0">
                <a:ea typeface="+mn-ea"/>
              </a:rPr>
              <a:t>the basis of a Global Identifier (GID) that is 128 bits long</a:t>
            </a:r>
            <a:endParaRPr lang="zh-TW" altLang="en-US" dirty="0"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Management Basics</a:t>
            </a:r>
            <a:endParaRPr lang="en-US" altLang="en-US" smtClean="0"/>
          </a:p>
        </p:txBody>
      </p:sp>
      <p:pic>
        <p:nvPicPr>
          <p:cNvPr id="16387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65288"/>
            <a:ext cx="9144000" cy="429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Subnet Manager</a:t>
            </a:r>
            <a:endParaRPr lang="en-US" altLang="en-US" smtClean="0"/>
          </a:p>
        </p:txBody>
      </p:sp>
      <p:pic>
        <p:nvPicPr>
          <p:cNvPr id="17412" name="Picture 4" descr="\\afs\cs.pitt.edu\usr0\jlange\public\html\teaching\cs1652-f19\lectures\subnet-manager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523" y="2035385"/>
            <a:ext cx="8284277" cy="3770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Subnet Management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18435" name="Content Placeholder 7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855788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2500" smtClean="0"/>
              <a:t>Subnet Manager: </a:t>
            </a:r>
            <a:endParaRPr lang="en-US" altLang="en-US" sz="2500" smtClean="0"/>
          </a:p>
          <a:p>
            <a:pPr lvl="1" eaLnBrk="1" hangingPunct="1">
              <a:lnSpc>
                <a:spcPct val="80000"/>
              </a:lnSpc>
            </a:pPr>
            <a:r>
              <a:rPr lang="en-US" altLang="en-US" sz="2200" smtClean="0"/>
              <a:t>External software service running on an endhost or switch</a:t>
            </a:r>
            <a:endParaRPr lang="en-US" altLang="en-US" sz="2200" smtClean="0"/>
          </a:p>
          <a:p>
            <a:pPr lvl="1" eaLnBrk="1" hangingPunct="1">
              <a:lnSpc>
                <a:spcPct val="80000"/>
              </a:lnSpc>
            </a:pPr>
            <a:r>
              <a:rPr lang="en-US" altLang="en-US" sz="2200" smtClean="0"/>
              <a:t>OpenSM – most commonly used</a:t>
            </a:r>
            <a:endParaRPr lang="en-US" altLang="en-US" sz="2200" smtClean="0"/>
          </a:p>
          <a:p>
            <a:pPr lvl="1" eaLnBrk="1" hangingPunct="1">
              <a:lnSpc>
                <a:spcPct val="80000"/>
              </a:lnSpc>
            </a:pPr>
            <a:r>
              <a:rPr lang="en-US" altLang="en-US" sz="2200" smtClean="0"/>
              <a:t>Assigns Addresses to endhosts and switches</a:t>
            </a:r>
            <a:endParaRPr lang="en-US" altLang="en-US" sz="2200" smtClean="0"/>
          </a:p>
          <a:p>
            <a:pPr lvl="1" eaLnBrk="1" hangingPunct="1">
              <a:lnSpc>
                <a:spcPct val="80000"/>
              </a:lnSpc>
            </a:pPr>
            <a:r>
              <a:rPr lang="en-US" altLang="en-US" sz="2200" smtClean="0"/>
              <a:t>Directly configures routing tables in each switch and device</a:t>
            </a:r>
            <a:endParaRPr lang="en-US" altLang="en-US" sz="2200" smtClean="0"/>
          </a:p>
          <a:p>
            <a:pPr eaLnBrk="1" hangingPunct="1">
              <a:lnSpc>
                <a:spcPct val="80000"/>
              </a:lnSpc>
            </a:pPr>
            <a:endParaRPr lang="en-US" altLang="en-US" sz="2500" smtClean="0"/>
          </a:p>
        </p:txBody>
      </p:sp>
      <p:pic>
        <p:nvPicPr>
          <p:cNvPr id="18436" name="Picture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" y="3622675"/>
            <a:ext cx="8039100" cy="303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Management Datagrams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rtlCol="0">
            <a:normAutofit fontScale="92500"/>
          </a:bodyPr>
          <a:lstStyle/>
          <a:p>
            <a:pPr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>
                <a:ea typeface="+mn-ea"/>
              </a:rPr>
              <a:t>All management is performed in-band, using </a:t>
            </a:r>
            <a:r>
              <a:rPr lang="en-US" altLang="zh-TW" dirty="0" smtClean="0">
                <a:ea typeface="+mn-ea"/>
              </a:rPr>
              <a:t>Management Datagrams </a:t>
            </a:r>
            <a:r>
              <a:rPr lang="en-US" altLang="zh-TW" dirty="0">
                <a:ea typeface="+mn-ea"/>
              </a:rPr>
              <a:t>(MADs</a:t>
            </a:r>
            <a:r>
              <a:rPr lang="en-US" altLang="zh-TW" dirty="0" smtClean="0">
                <a:ea typeface="+mn-ea"/>
              </a:rPr>
              <a:t>).</a:t>
            </a:r>
            <a:endParaRPr lang="en-US" altLang="zh-TW" dirty="0" smtClean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 smtClean="0">
                <a:ea typeface="+mn-ea"/>
              </a:rPr>
              <a:t>MADs are unreliable datagrams </a:t>
            </a:r>
            <a:r>
              <a:rPr lang="en-US" altLang="zh-TW" dirty="0">
                <a:ea typeface="+mn-ea"/>
              </a:rPr>
              <a:t>with 256 bytes of data (minimum MTU</a:t>
            </a:r>
            <a:r>
              <a:rPr lang="en-US" altLang="zh-TW" dirty="0" smtClean="0">
                <a:ea typeface="+mn-ea"/>
              </a:rPr>
              <a:t>).</a:t>
            </a:r>
            <a:endParaRPr lang="en-US" altLang="zh-TW" dirty="0" smtClean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endParaRPr lang="en-US" altLang="zh-TW" dirty="0" smtClean="0">
              <a:ea typeface="+mn-ea"/>
            </a:endParaRPr>
          </a:p>
          <a:p>
            <a:pPr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>
                <a:ea typeface="+mn-ea"/>
              </a:rPr>
              <a:t>Subnet Management Packets </a:t>
            </a:r>
            <a:r>
              <a:rPr lang="en-US" altLang="zh-TW" dirty="0" smtClean="0">
                <a:ea typeface="+mn-ea"/>
              </a:rPr>
              <a:t>(SMP) is special MADs for </a:t>
            </a:r>
            <a:r>
              <a:rPr lang="en-US" altLang="zh-TW" dirty="0">
                <a:ea typeface="+mn-ea"/>
              </a:rPr>
              <a:t>subnet </a:t>
            </a:r>
            <a:r>
              <a:rPr lang="en-US" altLang="zh-TW" dirty="0" smtClean="0">
                <a:ea typeface="+mn-ea"/>
              </a:rPr>
              <a:t>management.</a:t>
            </a:r>
            <a:endParaRPr lang="en-US" altLang="zh-TW" dirty="0" smtClean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>
                <a:ea typeface="+mn-ea"/>
              </a:rPr>
              <a:t>O</a:t>
            </a:r>
            <a:r>
              <a:rPr lang="en-US" altLang="zh-TW" dirty="0" smtClean="0">
                <a:ea typeface="+mn-ea"/>
              </a:rPr>
              <a:t>nly </a:t>
            </a:r>
            <a:r>
              <a:rPr lang="en-US" altLang="zh-TW" dirty="0">
                <a:ea typeface="+mn-ea"/>
              </a:rPr>
              <a:t>packets </a:t>
            </a:r>
            <a:r>
              <a:rPr lang="en-US" altLang="zh-TW" dirty="0" smtClean="0">
                <a:ea typeface="+mn-ea"/>
              </a:rPr>
              <a:t>allowed on </a:t>
            </a:r>
            <a:r>
              <a:rPr lang="en-US" altLang="zh-TW" dirty="0">
                <a:ea typeface="+mn-ea"/>
              </a:rPr>
              <a:t>virtual lane 15 (VL15</a:t>
            </a:r>
            <a:r>
              <a:rPr lang="en-US" altLang="zh-TW" dirty="0" smtClean="0">
                <a:ea typeface="+mn-ea"/>
              </a:rPr>
              <a:t>).</a:t>
            </a:r>
            <a:endParaRPr lang="en-US" altLang="zh-TW" dirty="0" smtClean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 smtClean="0">
                <a:ea typeface="+mn-ea"/>
              </a:rPr>
              <a:t>Always </a:t>
            </a:r>
            <a:r>
              <a:rPr lang="en-US" altLang="zh-TW" dirty="0">
                <a:ea typeface="+mn-ea"/>
              </a:rPr>
              <a:t>sent </a:t>
            </a:r>
            <a:r>
              <a:rPr lang="en-US" altLang="zh-TW" dirty="0" smtClean="0">
                <a:ea typeface="+mn-ea"/>
              </a:rPr>
              <a:t>and receive </a:t>
            </a:r>
            <a:r>
              <a:rPr lang="en-US" altLang="zh-TW" dirty="0">
                <a:ea typeface="+mn-ea"/>
              </a:rPr>
              <a:t>on Queue Pair 0 of each port</a:t>
            </a:r>
            <a:endParaRPr lang="zh-TW" altLang="en-US" dirty="0"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Infiniband routing</a:t>
            </a:r>
            <a:endParaRPr lang="en-US" altLang="en-US" smtClean="0"/>
          </a:p>
        </p:txBody>
      </p:sp>
      <p:pic>
        <p:nvPicPr>
          <p:cNvPr id="20483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0" y="1758950"/>
            <a:ext cx="7224713" cy="4770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IBA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rtlCol="0">
            <a:normAutofit lnSpcReduction="10000"/>
          </a:bodyPr>
          <a:lstStyle/>
          <a:p>
            <a:pPr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>
                <a:ea typeface="+mn-ea"/>
              </a:rPr>
              <a:t>The </a:t>
            </a:r>
            <a:r>
              <a:rPr lang="en-US" altLang="zh-TW" dirty="0" err="1">
                <a:ea typeface="+mn-ea"/>
              </a:rPr>
              <a:t>InfiniBand</a:t>
            </a:r>
            <a:r>
              <a:rPr lang="en-US" altLang="zh-TW" dirty="0">
                <a:ea typeface="+mn-ea"/>
              </a:rPr>
              <a:t> Architecture (IBA) is </a:t>
            </a:r>
            <a:r>
              <a:rPr lang="en-US" altLang="zh-TW" dirty="0" smtClean="0">
                <a:ea typeface="+mn-ea"/>
              </a:rPr>
              <a:t>an industry</a:t>
            </a:r>
            <a:r>
              <a:rPr lang="en-US" altLang="zh-TW" dirty="0">
                <a:ea typeface="+mn-ea"/>
              </a:rPr>
              <a:t>-standard architecture for </a:t>
            </a:r>
            <a:r>
              <a:rPr lang="en-US" altLang="zh-TW" dirty="0">
                <a:solidFill>
                  <a:srgbClr val="FF0000"/>
                </a:solidFill>
                <a:ea typeface="+mn-ea"/>
              </a:rPr>
              <a:t>server I/O </a:t>
            </a:r>
            <a:r>
              <a:rPr lang="en-US" altLang="zh-TW" dirty="0">
                <a:ea typeface="+mn-ea"/>
              </a:rPr>
              <a:t>and </a:t>
            </a:r>
            <a:r>
              <a:rPr lang="en-US" altLang="zh-TW" dirty="0">
                <a:solidFill>
                  <a:srgbClr val="FF0000"/>
                </a:solidFill>
                <a:ea typeface="+mn-ea"/>
              </a:rPr>
              <a:t>inter-server </a:t>
            </a:r>
            <a:r>
              <a:rPr lang="en-US" altLang="zh-TW" dirty="0" smtClean="0">
                <a:solidFill>
                  <a:srgbClr val="FF0000"/>
                </a:solidFill>
                <a:ea typeface="+mn-ea"/>
              </a:rPr>
              <a:t>communication.</a:t>
            </a:r>
            <a:endParaRPr lang="en-US" altLang="zh-TW" dirty="0" smtClean="0">
              <a:solidFill>
                <a:srgbClr val="FF0000"/>
              </a:solidFill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>
                <a:latin typeface="+mj-lt"/>
                <a:ea typeface="+mn-ea"/>
              </a:rPr>
              <a:t>Developed by </a:t>
            </a:r>
            <a:r>
              <a:rPr lang="en-US" altLang="zh-TW" dirty="0" err="1">
                <a:latin typeface="+mj-lt"/>
                <a:ea typeface="+mn-ea"/>
              </a:rPr>
              <a:t>InfiniBand</a:t>
            </a:r>
            <a:r>
              <a:rPr lang="en-US" altLang="zh-TW" dirty="0">
                <a:latin typeface="+mj-lt"/>
                <a:ea typeface="+mn-ea"/>
              </a:rPr>
              <a:t> Trade Association (IBTA</a:t>
            </a:r>
            <a:r>
              <a:rPr lang="en-US" altLang="zh-TW" dirty="0" smtClean="0">
                <a:latin typeface="+mj-lt"/>
                <a:ea typeface="+mn-ea"/>
              </a:rPr>
              <a:t>).</a:t>
            </a:r>
            <a:endParaRPr lang="en-US" altLang="zh-TW" dirty="0">
              <a:latin typeface="+mj-lt"/>
              <a:ea typeface="+mn-ea"/>
            </a:endParaRPr>
          </a:p>
          <a:p>
            <a:pPr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>
                <a:ea typeface="+mn-ea"/>
              </a:rPr>
              <a:t>It defines a </a:t>
            </a:r>
            <a:r>
              <a:rPr lang="en-US" altLang="zh-TW" dirty="0">
                <a:solidFill>
                  <a:srgbClr val="FF0000"/>
                </a:solidFill>
                <a:ea typeface="+mn-ea"/>
              </a:rPr>
              <a:t>switch-based</a:t>
            </a:r>
            <a:r>
              <a:rPr lang="en-US" altLang="zh-TW" dirty="0">
                <a:ea typeface="+mn-ea"/>
              </a:rPr>
              <a:t>, </a:t>
            </a:r>
            <a:r>
              <a:rPr lang="en-US" altLang="zh-TW" dirty="0">
                <a:solidFill>
                  <a:srgbClr val="FF0000"/>
                </a:solidFill>
                <a:ea typeface="+mn-ea"/>
              </a:rPr>
              <a:t>point-to-point</a:t>
            </a:r>
            <a:r>
              <a:rPr lang="en-US" altLang="zh-TW" dirty="0">
                <a:ea typeface="+mn-ea"/>
              </a:rPr>
              <a:t> interconnection network that enables </a:t>
            </a:r>
            <a:endParaRPr lang="en-US" altLang="zh-TW" dirty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>
                <a:solidFill>
                  <a:srgbClr val="FF0000"/>
                </a:solidFill>
                <a:ea typeface="+mn-ea"/>
              </a:rPr>
              <a:t>High-speed </a:t>
            </a:r>
            <a:endParaRPr lang="en-US" altLang="zh-TW" dirty="0">
              <a:solidFill>
                <a:srgbClr val="FF0000"/>
              </a:solidFill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>
                <a:solidFill>
                  <a:srgbClr val="FF0000"/>
                </a:solidFill>
                <a:ea typeface="+mn-ea"/>
              </a:rPr>
              <a:t>Low-latency </a:t>
            </a:r>
            <a:endParaRPr lang="en-US" altLang="zh-TW" dirty="0">
              <a:solidFill>
                <a:srgbClr val="FF0000"/>
              </a:solidFill>
              <a:ea typeface="+mn-ea"/>
            </a:endParaRPr>
          </a:p>
          <a:p>
            <a:pPr marL="0" lvl="1" indent="0" eaLnBrk="1" fontAlgn="auto" hangingPunct="1">
              <a:spcAft>
                <a:spcPts val="0"/>
              </a:spcAft>
              <a:buClr>
                <a:schemeClr val="accent1">
                  <a:lumMod val="75000"/>
                </a:schemeClr>
              </a:buClr>
              <a:buFont typeface="Arial" panose="020B0604020202020204"/>
              <a:buNone/>
              <a:defRPr/>
            </a:pPr>
            <a:r>
              <a:rPr lang="en-US" altLang="zh-TW" dirty="0" smtClean="0">
                <a:solidFill>
                  <a:schemeClr val="tx2">
                    <a:lumMod val="75000"/>
                  </a:schemeClr>
                </a:solidFill>
                <a:ea typeface="+mn-ea"/>
              </a:rPr>
              <a:t>     communication </a:t>
            </a:r>
            <a:r>
              <a:rPr lang="en-US" altLang="zh-TW" dirty="0">
                <a:solidFill>
                  <a:schemeClr val="tx2">
                    <a:lumMod val="75000"/>
                  </a:schemeClr>
                </a:solidFill>
                <a:ea typeface="+mn-ea"/>
              </a:rPr>
              <a:t>between connected devices.</a:t>
            </a:r>
            <a:endParaRPr lang="en-US" altLang="zh-TW" dirty="0">
              <a:solidFill>
                <a:schemeClr val="tx2">
                  <a:lumMod val="75000"/>
                </a:schemeClr>
              </a:solidFill>
              <a:ea typeface="+mn-ea"/>
            </a:endParaRPr>
          </a:p>
          <a:p>
            <a:pPr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endParaRPr lang="zh-TW" altLang="en-US" dirty="0">
              <a:ea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Infiniband Routing </a:t>
            </a:r>
            <a:endParaRPr lang="en-US" altLang="en-US" smtClean="0"/>
          </a:p>
        </p:txBody>
      </p:sp>
      <p:pic>
        <p:nvPicPr>
          <p:cNvPr id="21507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54188"/>
            <a:ext cx="9144000" cy="425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Infiniband Packet Format</a:t>
            </a:r>
            <a:endParaRPr lang="en-US" altLang="en-US" smtClean="0"/>
          </a:p>
        </p:txBody>
      </p:sp>
      <p:pic>
        <p:nvPicPr>
          <p:cNvPr id="22531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87500"/>
            <a:ext cx="9144000" cy="4719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2" name="TextBox 4"/>
          <p:cNvSpPr txBox="1">
            <a:spLocks noChangeArrowheads="1"/>
          </p:cNvSpPr>
          <p:nvPr/>
        </p:nvSpPr>
        <p:spPr bwMode="auto">
          <a:xfrm>
            <a:off x="207963" y="3540125"/>
            <a:ext cx="3249612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1800"/>
              <a:t>GRH: Global Routing Header</a:t>
            </a:r>
            <a:endParaRPr lang="en-US" altLang="en-US" sz="1800"/>
          </a:p>
          <a:p>
            <a:pPr lvl="1" eaLnBrk="1" hangingPunct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1800"/>
              <a:t>Routes between subnets</a:t>
            </a:r>
            <a:endParaRPr lang="en-US" altLang="en-US" sz="1800"/>
          </a:p>
        </p:txBody>
      </p:sp>
      <p:sp>
        <p:nvSpPr>
          <p:cNvPr id="22533" name="TextBox 5"/>
          <p:cNvSpPr txBox="1">
            <a:spLocks noChangeArrowheads="1"/>
          </p:cNvSpPr>
          <p:nvPr/>
        </p:nvSpPr>
        <p:spPr bwMode="auto">
          <a:xfrm>
            <a:off x="3962400" y="1765300"/>
            <a:ext cx="4032250" cy="175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1800"/>
              <a:t>BTH: Base Transport Header</a:t>
            </a:r>
            <a:endParaRPr lang="en-US" altLang="en-US" sz="1800"/>
          </a:p>
          <a:p>
            <a:pPr lvl="1" eaLnBrk="1" hangingPunct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1800"/>
              <a:t>Processed by endnodes</a:t>
            </a:r>
            <a:endParaRPr lang="en-US" altLang="en-US" sz="1800"/>
          </a:p>
          <a:p>
            <a:pPr eaLnBrk="1" hangingPunct="1">
              <a:spcBef>
                <a:spcPct val="0"/>
              </a:spcBef>
            </a:pPr>
            <a:r>
              <a:rPr lang="en-US" altLang="en-US" sz="1800"/>
              <a:t>ICRC: Invariant CRC</a:t>
            </a:r>
            <a:endParaRPr lang="en-US" altLang="en-US" sz="1800"/>
          </a:p>
          <a:p>
            <a:pPr lvl="1" eaLnBrk="1" hangingPunct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1800"/>
              <a:t>CRC over fields that don’t change</a:t>
            </a:r>
            <a:endParaRPr lang="en-US" altLang="en-US" sz="1800"/>
          </a:p>
          <a:p>
            <a:pPr eaLnBrk="1" hangingPunct="1">
              <a:spcBef>
                <a:spcPct val="0"/>
              </a:spcBef>
            </a:pPr>
            <a:r>
              <a:rPr lang="en-US" altLang="en-US" sz="1800"/>
              <a:t>VCRC: Variant CRC</a:t>
            </a:r>
            <a:endParaRPr lang="en-US" altLang="en-US" sz="1800"/>
          </a:p>
          <a:p>
            <a:pPr lvl="1" eaLnBrk="1" hangingPunct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1800"/>
              <a:t>CRC over fields that can change</a:t>
            </a:r>
            <a:endParaRPr lang="en-US" altLang="en-US" sz="18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Communication Service Types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23555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TW" altLang="en-US" smtClean="0">
              <a:ea typeface="PMingLiU" pitchFamily="18" charset="-120"/>
            </a:endParaRPr>
          </a:p>
        </p:txBody>
      </p:sp>
      <p:pic>
        <p:nvPicPr>
          <p:cNvPr id="2355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225" y="1555750"/>
            <a:ext cx="8218488" cy="4968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Data Rate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24579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Effective theoretical throughput</a:t>
            </a:r>
            <a:endParaRPr lang="en-US" altLang="zh-TW" smtClean="0">
              <a:ea typeface="PMingLiU" pitchFamily="18" charset="-120"/>
            </a:endParaRPr>
          </a:p>
          <a:p>
            <a:pPr eaLnBrk="1" hangingPunct="1"/>
            <a:endParaRPr lang="zh-TW" altLang="en-US" smtClean="0">
              <a:ea typeface="PMingLiU" pitchFamily="18" charset="-120"/>
            </a:endParaRPr>
          </a:p>
        </p:txBody>
      </p:sp>
      <p:pic>
        <p:nvPicPr>
          <p:cNvPr id="24580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688" y="2636838"/>
            <a:ext cx="8178800" cy="2160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Queue-Based Model 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rtlCol="0">
            <a:normAutofit fontScale="92500" lnSpcReduction="10000"/>
          </a:bodyPr>
          <a:lstStyle/>
          <a:p>
            <a:pPr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 smtClean="0">
                <a:ea typeface="+mn-ea"/>
              </a:rPr>
              <a:t>Channel adapters </a:t>
            </a:r>
            <a:r>
              <a:rPr lang="en-US" altLang="zh-TW" dirty="0">
                <a:ea typeface="+mn-ea"/>
              </a:rPr>
              <a:t>communicate using </a:t>
            </a:r>
            <a:r>
              <a:rPr lang="en-US" altLang="zh-TW" dirty="0" smtClean="0">
                <a:ea typeface="+mn-ea"/>
              </a:rPr>
              <a:t>Work Queues </a:t>
            </a:r>
            <a:r>
              <a:rPr lang="en-US" altLang="zh-TW" dirty="0">
                <a:ea typeface="+mn-ea"/>
              </a:rPr>
              <a:t>of three types</a:t>
            </a:r>
            <a:r>
              <a:rPr lang="en-US" altLang="zh-TW" dirty="0" smtClean="0">
                <a:ea typeface="+mn-ea"/>
              </a:rPr>
              <a:t>:</a:t>
            </a:r>
            <a:endParaRPr lang="en-US" altLang="zh-TW" dirty="0" smtClean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>
                <a:solidFill>
                  <a:srgbClr val="FF0000"/>
                </a:solidFill>
                <a:ea typeface="+mn-ea"/>
              </a:rPr>
              <a:t>Queue Pair(QP) </a:t>
            </a:r>
            <a:r>
              <a:rPr lang="en-US" altLang="zh-TW" dirty="0">
                <a:ea typeface="+mn-ea"/>
              </a:rPr>
              <a:t>consists of</a:t>
            </a:r>
            <a:endParaRPr lang="en-US" altLang="zh-TW" dirty="0">
              <a:ea typeface="+mn-ea"/>
            </a:endParaRPr>
          </a:p>
          <a:p>
            <a:pPr lvl="2"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>
                <a:ea typeface="+mn-ea"/>
              </a:rPr>
              <a:t>Send queue</a:t>
            </a:r>
            <a:endParaRPr lang="en-US" altLang="zh-TW" dirty="0">
              <a:ea typeface="+mn-ea"/>
            </a:endParaRPr>
          </a:p>
          <a:p>
            <a:pPr lvl="2"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>
                <a:ea typeface="+mn-ea"/>
              </a:rPr>
              <a:t>Receive queue</a:t>
            </a:r>
            <a:endParaRPr lang="en-US" altLang="zh-TW" dirty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>
                <a:solidFill>
                  <a:srgbClr val="FF0000"/>
                </a:solidFill>
                <a:ea typeface="+mn-ea"/>
              </a:rPr>
              <a:t>Work Queue </a:t>
            </a:r>
            <a:r>
              <a:rPr lang="en-US" altLang="zh-TW" dirty="0" smtClean="0">
                <a:solidFill>
                  <a:srgbClr val="FF0000"/>
                </a:solidFill>
                <a:ea typeface="+mn-ea"/>
              </a:rPr>
              <a:t>Request (</a:t>
            </a:r>
            <a:r>
              <a:rPr lang="en-US" altLang="zh-TW" dirty="0">
                <a:solidFill>
                  <a:srgbClr val="FF0000"/>
                </a:solidFill>
                <a:ea typeface="+mn-ea"/>
              </a:rPr>
              <a:t>WQR) </a:t>
            </a:r>
            <a:r>
              <a:rPr lang="en-US" altLang="zh-TW" dirty="0">
                <a:ea typeface="+mn-ea"/>
              </a:rPr>
              <a:t>contains the communication instruction </a:t>
            </a:r>
            <a:endParaRPr lang="en-US" altLang="zh-TW" dirty="0">
              <a:ea typeface="+mn-ea"/>
            </a:endParaRPr>
          </a:p>
          <a:p>
            <a:pPr lvl="2"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>
                <a:ea typeface="+mn-ea"/>
              </a:rPr>
              <a:t>It would be submitted to QP.</a:t>
            </a:r>
            <a:endParaRPr lang="en-US" altLang="zh-TW" dirty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>
                <a:solidFill>
                  <a:srgbClr val="FF0000"/>
                </a:solidFill>
                <a:ea typeface="+mn-ea"/>
              </a:rPr>
              <a:t>Completion </a:t>
            </a:r>
            <a:r>
              <a:rPr lang="en-US" altLang="zh-TW" dirty="0" smtClean="0">
                <a:solidFill>
                  <a:srgbClr val="FF0000"/>
                </a:solidFill>
                <a:ea typeface="+mn-ea"/>
              </a:rPr>
              <a:t>Queues (</a:t>
            </a:r>
            <a:r>
              <a:rPr lang="en-US" altLang="zh-TW" dirty="0">
                <a:solidFill>
                  <a:srgbClr val="FF0000"/>
                </a:solidFill>
                <a:ea typeface="+mn-ea"/>
              </a:rPr>
              <a:t>CQs)</a:t>
            </a:r>
            <a:r>
              <a:rPr lang="en-US" altLang="zh-TW" dirty="0">
                <a:ea typeface="+mn-ea"/>
              </a:rPr>
              <a:t> use Completion Queue Entries (CQEs) to report the completion of the communication</a:t>
            </a:r>
            <a:endParaRPr lang="zh-TW" altLang="en-US" dirty="0"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Queue-Based Mode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26627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TW" altLang="en-US" smtClean="0">
              <a:ea typeface="PMingLiU" pitchFamily="18" charset="-120"/>
            </a:endParaRPr>
          </a:p>
        </p:txBody>
      </p:sp>
      <p:pic>
        <p:nvPicPr>
          <p:cNvPr id="26628" name="Picture 2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63" y="2565400"/>
            <a:ext cx="9069387" cy="3095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Access Model for InfiniBand 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rtlCol="0">
            <a:normAutofit lnSpcReduction="10000"/>
          </a:bodyPr>
          <a:lstStyle/>
          <a:p>
            <a:pPr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>
                <a:ea typeface="+mn-ea"/>
              </a:rPr>
              <a:t>Privileged Access</a:t>
            </a:r>
            <a:endParaRPr lang="en-US" altLang="zh-TW" dirty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>
                <a:ea typeface="+mn-ea"/>
              </a:rPr>
              <a:t>OS involved</a:t>
            </a:r>
            <a:endParaRPr lang="en-US" altLang="zh-TW" dirty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>
                <a:ea typeface="+mn-ea"/>
              </a:rPr>
              <a:t>Resource management and memory management</a:t>
            </a:r>
            <a:endParaRPr lang="en-US" altLang="zh-TW" dirty="0">
              <a:ea typeface="+mn-ea"/>
            </a:endParaRPr>
          </a:p>
          <a:p>
            <a:pPr lvl="2"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 smtClean="0">
                <a:ea typeface="+mn-ea"/>
              </a:rPr>
              <a:t>Open </a:t>
            </a:r>
            <a:r>
              <a:rPr lang="en-US" altLang="zh-TW" dirty="0">
                <a:ea typeface="+mn-ea"/>
              </a:rPr>
              <a:t>HCA, </a:t>
            </a:r>
            <a:r>
              <a:rPr lang="en-US" altLang="zh-TW" dirty="0" smtClean="0">
                <a:ea typeface="+mn-ea"/>
              </a:rPr>
              <a:t>create </a:t>
            </a:r>
            <a:r>
              <a:rPr lang="en-US" altLang="zh-TW" dirty="0">
                <a:ea typeface="+mn-ea"/>
              </a:rPr>
              <a:t>queue-pairs, </a:t>
            </a:r>
            <a:r>
              <a:rPr lang="en-US" altLang="zh-TW" dirty="0" smtClean="0">
                <a:ea typeface="+mn-ea"/>
              </a:rPr>
              <a:t>register </a:t>
            </a:r>
            <a:r>
              <a:rPr lang="en-US" altLang="zh-TW">
                <a:ea typeface="+mn-ea"/>
              </a:rPr>
              <a:t>memory</a:t>
            </a:r>
            <a:r>
              <a:rPr lang="en-US" altLang="zh-TW" smtClean="0">
                <a:ea typeface="+mn-ea"/>
              </a:rPr>
              <a:t>, </a:t>
            </a:r>
            <a:r>
              <a:rPr lang="en-US" altLang="zh-TW" dirty="0">
                <a:ea typeface="+mn-ea"/>
              </a:rPr>
              <a:t>etc.</a:t>
            </a:r>
            <a:endParaRPr lang="en-US" altLang="zh-TW" dirty="0">
              <a:ea typeface="+mn-ea"/>
            </a:endParaRPr>
          </a:p>
          <a:p>
            <a:pPr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>
                <a:ea typeface="+mn-ea"/>
              </a:rPr>
              <a:t>Direct Access</a:t>
            </a:r>
            <a:endParaRPr lang="en-US" altLang="zh-TW" dirty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>
                <a:ea typeface="+mn-ea"/>
              </a:rPr>
              <a:t>Can be done directly in user space (OS-bypass)</a:t>
            </a:r>
            <a:endParaRPr lang="en-US" altLang="zh-TW" dirty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>
                <a:ea typeface="+mn-ea"/>
              </a:rPr>
              <a:t>Queue-pair access </a:t>
            </a:r>
            <a:endParaRPr lang="en-US" altLang="zh-TW" dirty="0">
              <a:ea typeface="+mn-ea"/>
            </a:endParaRPr>
          </a:p>
          <a:p>
            <a:pPr lvl="2"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 smtClean="0">
                <a:ea typeface="+mn-ea"/>
              </a:rPr>
              <a:t>Post </a:t>
            </a:r>
            <a:r>
              <a:rPr lang="en-US" altLang="zh-TW" dirty="0">
                <a:ea typeface="+mn-ea"/>
              </a:rPr>
              <a:t>send/receive/RDMA descriptors.</a:t>
            </a:r>
            <a:endParaRPr lang="en-US" altLang="zh-TW" dirty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>
                <a:ea typeface="+mn-ea"/>
              </a:rPr>
              <a:t>CQ polling</a:t>
            </a:r>
            <a:endParaRPr lang="en-US" altLang="zh-TW" dirty="0">
              <a:ea typeface="+mn-ea"/>
            </a:endParaRPr>
          </a:p>
          <a:p>
            <a:pPr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endParaRPr lang="zh-TW" altLang="en-US" dirty="0"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Access Model for InfiniBand 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28675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Queue pair access has two phases</a:t>
            </a:r>
            <a:endParaRPr lang="en-US" altLang="zh-TW" smtClean="0">
              <a:ea typeface="PMingLiU" pitchFamily="18" charset="-120"/>
            </a:endParaRPr>
          </a:p>
          <a:p>
            <a:pPr lvl="1" eaLnBrk="1" hangingPunct="1"/>
            <a:r>
              <a:rPr lang="en-US" altLang="zh-TW" smtClean="0">
                <a:ea typeface="PMingLiU" pitchFamily="18" charset="-120"/>
              </a:rPr>
              <a:t>Initialization (privileged access)</a:t>
            </a:r>
            <a:endParaRPr lang="en-US" altLang="zh-TW" smtClean="0">
              <a:ea typeface="PMingLiU" pitchFamily="18" charset="-120"/>
            </a:endParaRPr>
          </a:p>
          <a:p>
            <a:pPr lvl="2" eaLnBrk="1" hangingPunct="1"/>
            <a:r>
              <a:rPr lang="en-US" altLang="zh-TW" smtClean="0">
                <a:ea typeface="PMingLiU" pitchFamily="18" charset="-120"/>
              </a:rPr>
              <a:t>Map doorbell page (User Access Region)</a:t>
            </a:r>
            <a:endParaRPr lang="en-US" altLang="zh-TW" smtClean="0">
              <a:ea typeface="PMingLiU" pitchFamily="18" charset="-120"/>
            </a:endParaRPr>
          </a:p>
          <a:p>
            <a:pPr lvl="2" eaLnBrk="1" hangingPunct="1"/>
            <a:r>
              <a:rPr lang="en-US" altLang="zh-TW" smtClean="0">
                <a:ea typeface="PMingLiU" pitchFamily="18" charset="-120"/>
              </a:rPr>
              <a:t>Allocate and register QP buffers</a:t>
            </a:r>
            <a:endParaRPr lang="en-US" altLang="zh-TW" smtClean="0">
              <a:ea typeface="PMingLiU" pitchFamily="18" charset="-120"/>
            </a:endParaRPr>
          </a:p>
          <a:p>
            <a:pPr lvl="2" eaLnBrk="1" hangingPunct="1"/>
            <a:r>
              <a:rPr lang="en-US" altLang="zh-TW" smtClean="0">
                <a:ea typeface="PMingLiU" pitchFamily="18" charset="-120"/>
              </a:rPr>
              <a:t>Create QP</a:t>
            </a:r>
            <a:endParaRPr lang="en-US" altLang="zh-TW" smtClean="0">
              <a:ea typeface="PMingLiU" pitchFamily="18" charset="-120"/>
            </a:endParaRPr>
          </a:p>
          <a:p>
            <a:pPr lvl="1" eaLnBrk="1" hangingPunct="1"/>
            <a:r>
              <a:rPr lang="en-US" altLang="zh-TW" smtClean="0">
                <a:ea typeface="PMingLiU" pitchFamily="18" charset="-120"/>
              </a:rPr>
              <a:t>Communication (direct access)</a:t>
            </a:r>
            <a:endParaRPr lang="en-US" altLang="zh-TW" smtClean="0">
              <a:ea typeface="PMingLiU" pitchFamily="18" charset="-120"/>
            </a:endParaRPr>
          </a:p>
          <a:p>
            <a:pPr lvl="2" eaLnBrk="1" hangingPunct="1"/>
            <a:r>
              <a:rPr lang="en-US" altLang="zh-TW" smtClean="0">
                <a:ea typeface="PMingLiU" pitchFamily="18" charset="-120"/>
              </a:rPr>
              <a:t>Put WQR in QP buffer.</a:t>
            </a:r>
            <a:endParaRPr lang="en-US" altLang="zh-TW" smtClean="0">
              <a:ea typeface="PMingLiU" pitchFamily="18" charset="-120"/>
            </a:endParaRPr>
          </a:p>
          <a:p>
            <a:pPr lvl="2" eaLnBrk="1" hangingPunct="1"/>
            <a:r>
              <a:rPr lang="en-US" altLang="zh-TW" smtClean="0">
                <a:ea typeface="PMingLiU" pitchFamily="18" charset="-120"/>
              </a:rPr>
              <a:t>Write to doorbell page.</a:t>
            </a:r>
            <a:endParaRPr lang="en-US" altLang="zh-TW" smtClean="0">
              <a:ea typeface="PMingLiU" pitchFamily="18" charset="-120"/>
            </a:endParaRPr>
          </a:p>
          <a:p>
            <a:pPr lvl="3" eaLnBrk="1" hangingPunct="1"/>
            <a:r>
              <a:rPr lang="en-US" altLang="zh-TW" smtClean="0">
                <a:ea typeface="PMingLiU" pitchFamily="18" charset="-120"/>
              </a:rPr>
              <a:t>Notify channel adapter to work</a:t>
            </a:r>
            <a:endParaRPr lang="en-US" altLang="zh-TW" smtClean="0">
              <a:ea typeface="PMingLiU" pitchFamily="18" charset="-120"/>
            </a:endParaRPr>
          </a:p>
          <a:p>
            <a:pPr eaLnBrk="1" hangingPunct="1"/>
            <a:endParaRPr lang="en-US" altLang="zh-TW" smtClean="0">
              <a:ea typeface="PMingLiU" pitchFamily="18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Access Model for InfiniBand 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29699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CQ Polling</a:t>
            </a:r>
            <a:r>
              <a:rPr lang="zh-TW" altLang="en-US" smtClean="0">
                <a:ea typeface="PMingLiU" pitchFamily="18" charset="-120"/>
              </a:rPr>
              <a:t> </a:t>
            </a:r>
            <a:r>
              <a:rPr lang="en-US" altLang="zh-TW" smtClean="0">
                <a:ea typeface="PMingLiU" pitchFamily="18" charset="-120"/>
              </a:rPr>
              <a:t>has two phases</a:t>
            </a:r>
            <a:endParaRPr lang="en-US" altLang="zh-TW" smtClean="0">
              <a:ea typeface="PMingLiU" pitchFamily="18" charset="-120"/>
            </a:endParaRPr>
          </a:p>
          <a:p>
            <a:pPr lvl="1" eaLnBrk="1" hangingPunct="1"/>
            <a:r>
              <a:rPr lang="en-US" altLang="zh-TW" smtClean="0">
                <a:ea typeface="PMingLiU" pitchFamily="18" charset="-120"/>
              </a:rPr>
              <a:t>Initialization (privileged access)</a:t>
            </a:r>
            <a:endParaRPr lang="en-US" altLang="zh-TW" smtClean="0">
              <a:ea typeface="PMingLiU" pitchFamily="18" charset="-120"/>
            </a:endParaRPr>
          </a:p>
          <a:p>
            <a:pPr lvl="2" eaLnBrk="1" hangingPunct="1"/>
            <a:r>
              <a:rPr lang="en-US" altLang="zh-TW" smtClean="0">
                <a:ea typeface="PMingLiU" pitchFamily="18" charset="-120"/>
              </a:rPr>
              <a:t>Allocate and register CQ buffer</a:t>
            </a:r>
            <a:endParaRPr lang="en-US" altLang="zh-TW" smtClean="0">
              <a:ea typeface="PMingLiU" pitchFamily="18" charset="-120"/>
            </a:endParaRPr>
          </a:p>
          <a:p>
            <a:pPr lvl="2" eaLnBrk="1" hangingPunct="1"/>
            <a:r>
              <a:rPr lang="en-US" altLang="zh-TW" smtClean="0">
                <a:ea typeface="PMingLiU" pitchFamily="18" charset="-120"/>
              </a:rPr>
              <a:t>Create CQ</a:t>
            </a:r>
            <a:endParaRPr lang="en-US" altLang="zh-TW" smtClean="0">
              <a:ea typeface="PMingLiU" pitchFamily="18" charset="-120"/>
            </a:endParaRPr>
          </a:p>
          <a:p>
            <a:pPr lvl="1" eaLnBrk="1" hangingPunct="1"/>
            <a:r>
              <a:rPr lang="en-US" altLang="zh-TW" smtClean="0">
                <a:ea typeface="PMingLiU" pitchFamily="18" charset="-120"/>
              </a:rPr>
              <a:t>Communication steps (direct access)</a:t>
            </a:r>
            <a:endParaRPr lang="en-US" altLang="zh-TW" smtClean="0">
              <a:ea typeface="PMingLiU" pitchFamily="18" charset="-120"/>
            </a:endParaRPr>
          </a:p>
          <a:p>
            <a:pPr lvl="2" eaLnBrk="1" hangingPunct="1"/>
            <a:r>
              <a:rPr lang="en-US" altLang="zh-TW" smtClean="0">
                <a:ea typeface="PMingLiU" pitchFamily="18" charset="-120"/>
              </a:rPr>
              <a:t>Poll on CQ buffer for new completion entry</a:t>
            </a:r>
            <a:endParaRPr lang="en-US" altLang="zh-TW" smtClean="0">
              <a:ea typeface="PMingLiU" pitchFamily="18" charset="-120"/>
            </a:endParaRPr>
          </a:p>
          <a:p>
            <a:pPr lvl="1" eaLnBrk="1" hangingPunct="1"/>
            <a:endParaRPr lang="zh-TW" altLang="en-US" smtClean="0">
              <a:ea typeface="PMingLiU" pitchFamily="18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Memory Model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700213"/>
            <a:ext cx="8435975" cy="4495800"/>
          </a:xfrm>
        </p:spPr>
        <p:txBody>
          <a:bodyPr rtlCol="0">
            <a:normAutofit fontScale="92500" lnSpcReduction="10000"/>
          </a:bodyPr>
          <a:lstStyle/>
          <a:p>
            <a:pPr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sz="2600" dirty="0" smtClean="0">
                <a:ea typeface="+mn-ea"/>
              </a:rPr>
              <a:t>Control of memory access by and through an HCA is provided by three objects</a:t>
            </a:r>
            <a:endParaRPr lang="en-US" altLang="zh-TW" sz="2600" dirty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 smtClean="0">
                <a:ea typeface="+mn-ea"/>
              </a:rPr>
              <a:t>Memory regions</a:t>
            </a:r>
            <a:endParaRPr lang="en-US" altLang="zh-TW" dirty="0" smtClean="0">
              <a:ea typeface="+mn-ea"/>
            </a:endParaRPr>
          </a:p>
          <a:p>
            <a:pPr lvl="2"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>
                <a:solidFill>
                  <a:srgbClr val="002060"/>
                </a:solidFill>
                <a:ea typeface="+mn-ea"/>
              </a:rPr>
              <a:t>Provide the basic mapping required to operate with virtual </a:t>
            </a:r>
            <a:r>
              <a:rPr lang="en-US" altLang="zh-TW" dirty="0" smtClean="0">
                <a:solidFill>
                  <a:srgbClr val="002060"/>
                </a:solidFill>
                <a:ea typeface="+mn-ea"/>
              </a:rPr>
              <a:t>address</a:t>
            </a:r>
            <a:endParaRPr lang="en-US" altLang="zh-TW" dirty="0" smtClean="0">
              <a:solidFill>
                <a:srgbClr val="002060"/>
              </a:solidFill>
              <a:ea typeface="+mn-ea"/>
            </a:endParaRPr>
          </a:p>
          <a:p>
            <a:pPr lvl="2"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 smtClean="0">
                <a:solidFill>
                  <a:srgbClr val="002060"/>
                </a:solidFill>
                <a:ea typeface="+mn-ea"/>
              </a:rPr>
              <a:t>Have </a:t>
            </a:r>
            <a:r>
              <a:rPr lang="en-US" altLang="zh-TW" dirty="0" err="1" smtClean="0">
                <a:solidFill>
                  <a:srgbClr val="002060"/>
                </a:solidFill>
                <a:ea typeface="+mn-ea"/>
              </a:rPr>
              <a:t>R_key</a:t>
            </a:r>
            <a:r>
              <a:rPr lang="en-US" altLang="zh-TW" dirty="0">
                <a:solidFill>
                  <a:srgbClr val="002060"/>
                </a:solidFill>
                <a:ea typeface="+mn-ea"/>
              </a:rPr>
              <a:t> </a:t>
            </a:r>
            <a:r>
              <a:rPr lang="en-US" altLang="zh-TW" dirty="0" smtClean="0">
                <a:solidFill>
                  <a:srgbClr val="002060"/>
                </a:solidFill>
                <a:ea typeface="+mn-ea"/>
              </a:rPr>
              <a:t>for remote HCA to access system memory and  </a:t>
            </a:r>
            <a:r>
              <a:rPr lang="en-US" altLang="zh-TW" dirty="0" err="1" smtClean="0">
                <a:solidFill>
                  <a:srgbClr val="002060"/>
                </a:solidFill>
                <a:ea typeface="+mn-ea"/>
              </a:rPr>
              <a:t>L_key</a:t>
            </a:r>
            <a:r>
              <a:rPr lang="en-US" altLang="zh-TW" dirty="0">
                <a:solidFill>
                  <a:srgbClr val="002060"/>
                </a:solidFill>
                <a:ea typeface="+mn-ea"/>
              </a:rPr>
              <a:t> </a:t>
            </a:r>
            <a:r>
              <a:rPr lang="en-US" altLang="zh-TW" dirty="0" smtClean="0">
                <a:solidFill>
                  <a:srgbClr val="002060"/>
                </a:solidFill>
                <a:ea typeface="+mn-ea"/>
              </a:rPr>
              <a:t>for local HCA to access local memory. </a:t>
            </a:r>
            <a:endParaRPr lang="en-US" altLang="zh-TW" dirty="0" smtClean="0">
              <a:solidFill>
                <a:srgbClr val="002060"/>
              </a:solidFill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 smtClean="0">
                <a:ea typeface="+mn-ea"/>
              </a:rPr>
              <a:t>Memory windows</a:t>
            </a:r>
            <a:endParaRPr lang="en-US" altLang="zh-TW" dirty="0" smtClean="0">
              <a:ea typeface="+mn-ea"/>
            </a:endParaRPr>
          </a:p>
          <a:p>
            <a:pPr lvl="2"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 smtClean="0">
                <a:solidFill>
                  <a:srgbClr val="002060"/>
                </a:solidFill>
                <a:ea typeface="+mn-ea"/>
              </a:rPr>
              <a:t>Specify </a:t>
            </a:r>
            <a:r>
              <a:rPr lang="en-US" altLang="zh-TW" dirty="0">
                <a:solidFill>
                  <a:srgbClr val="002060"/>
                </a:solidFill>
                <a:ea typeface="+mn-ea"/>
              </a:rPr>
              <a:t>a contiguous virtual memory segment with byte </a:t>
            </a:r>
            <a:r>
              <a:rPr lang="en-US" altLang="zh-TW" dirty="0" smtClean="0">
                <a:solidFill>
                  <a:srgbClr val="002060"/>
                </a:solidFill>
                <a:ea typeface="+mn-ea"/>
              </a:rPr>
              <a:t>granularity</a:t>
            </a:r>
            <a:endParaRPr lang="en-US" altLang="zh-TW" dirty="0" smtClean="0">
              <a:solidFill>
                <a:srgbClr val="002060"/>
              </a:solidFill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 panose="020B0604020202020204"/>
              <a:buChar char="–"/>
              <a:defRPr/>
            </a:pPr>
            <a:r>
              <a:rPr lang="en-US" altLang="zh-TW" dirty="0" smtClean="0">
                <a:ea typeface="+mn-ea"/>
              </a:rPr>
              <a:t>Protection domains</a:t>
            </a:r>
            <a:endParaRPr lang="en-US" altLang="zh-TW" dirty="0" smtClean="0">
              <a:ea typeface="+mn-ea"/>
            </a:endParaRPr>
          </a:p>
          <a:p>
            <a:pPr lvl="2"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r>
              <a:rPr lang="en-US" altLang="zh-TW" dirty="0" smtClean="0">
                <a:solidFill>
                  <a:srgbClr val="002060"/>
                </a:solidFill>
                <a:ea typeface="+mn-ea"/>
              </a:rPr>
              <a:t>Attach </a:t>
            </a:r>
            <a:r>
              <a:rPr lang="en-US" altLang="zh-TW" dirty="0">
                <a:solidFill>
                  <a:srgbClr val="002060"/>
                </a:solidFill>
                <a:ea typeface="+mn-ea"/>
              </a:rPr>
              <a:t>QPs to memory regions and </a:t>
            </a:r>
            <a:r>
              <a:rPr lang="en-US" altLang="zh-TW" dirty="0" smtClean="0">
                <a:solidFill>
                  <a:srgbClr val="002060"/>
                </a:solidFill>
                <a:ea typeface="+mn-ea"/>
              </a:rPr>
              <a:t>windows</a:t>
            </a:r>
            <a:endParaRPr lang="en-US" altLang="zh-TW" dirty="0">
              <a:solidFill>
                <a:srgbClr val="002060"/>
              </a:solidFill>
              <a:ea typeface="+mn-ea"/>
            </a:endParaRPr>
          </a:p>
          <a:p>
            <a:pPr lvl="2" eaLnBrk="1" fontAlgn="auto" hangingPunct="1">
              <a:spcAft>
                <a:spcPts val="0"/>
              </a:spcAft>
              <a:buFont typeface="Arial" panose="020B0604020202020204"/>
              <a:buChar char="•"/>
              <a:defRPr/>
            </a:pPr>
            <a:endParaRPr lang="en-US" altLang="zh-TW" dirty="0" smtClean="0">
              <a:ea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 smtClean="0">
                <a:ea typeface="+mj-ea"/>
              </a:rPr>
              <a:t>Infiniband</a:t>
            </a:r>
            <a:r>
              <a:rPr lang="en-US" dirty="0" smtClean="0">
                <a:ea typeface="+mj-ea"/>
              </a:rPr>
              <a:t> used RDMA based Communication</a:t>
            </a:r>
            <a:endParaRPr lang="en-US" dirty="0">
              <a:ea typeface="+mj-ea"/>
            </a:endParaRPr>
          </a:p>
        </p:txBody>
      </p:sp>
      <p:pic>
        <p:nvPicPr>
          <p:cNvPr id="4099" name="Picture 3" descr="\\afs\cs.pitt.edu\usr0\jlange\public\html\teaching\cs1652-f19\lectures\rdma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162" y="1869439"/>
            <a:ext cx="7812976" cy="394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81000" y="200025"/>
            <a:ext cx="8393113" cy="646113"/>
          </a:xfrm>
        </p:spPr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endParaRPr lang="en-US" sz="4000" dirty="0">
              <a:ea typeface="+mj-ea"/>
            </a:endParaRPr>
          </a:p>
        </p:txBody>
      </p:sp>
      <p:pic>
        <p:nvPicPr>
          <p:cNvPr id="31747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95463" y="915988"/>
            <a:ext cx="5149850" cy="3055937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978D5B"/>
                  </a:outerShdw>
                </a:effectLst>
              </a14:hiddenEffects>
            </a:ext>
          </a:extLst>
        </p:spPr>
      </p:pic>
      <p:sp>
        <p:nvSpPr>
          <p:cNvPr id="31748" name="Rectangle 1"/>
          <p:cNvSpPr>
            <a:spLocks noChangeArrowheads="1"/>
          </p:cNvSpPr>
          <p:nvPr/>
        </p:nvSpPr>
        <p:spPr bwMode="auto">
          <a:xfrm>
            <a:off x="479425" y="4230688"/>
            <a:ext cx="8108950" cy="1938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2400" i="1"/>
              <a:t>InfiniBand creates a channel directly connecting an application in its virtual address space to an application in another virtual address space. </a:t>
            </a:r>
            <a:endParaRPr lang="en-US" altLang="en-US" sz="2400" i="1"/>
          </a:p>
          <a:p>
            <a:pPr eaLnBrk="1" hangingPunct="1">
              <a:spcBef>
                <a:spcPct val="0"/>
              </a:spcBef>
            </a:pPr>
            <a:r>
              <a:rPr lang="en-US" altLang="en-US" sz="2400" i="1"/>
              <a:t>The two applications can be in disjoint physical address spaces – hosted by different servers.</a:t>
            </a:r>
            <a:endParaRPr lang="en-US" altLang="en-US" sz="240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Communication Semantics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32771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Two types of communication semantics</a:t>
            </a:r>
            <a:endParaRPr lang="en-US" altLang="zh-TW" smtClean="0">
              <a:ea typeface="PMingLiU" pitchFamily="18" charset="-120"/>
            </a:endParaRPr>
          </a:p>
          <a:p>
            <a:pPr lvl="1" eaLnBrk="1" hangingPunct="1"/>
            <a:r>
              <a:rPr lang="en-US" altLang="zh-TW" smtClean="0">
                <a:solidFill>
                  <a:srgbClr val="FF0000"/>
                </a:solidFill>
                <a:ea typeface="PMingLiU" pitchFamily="18" charset="-120"/>
              </a:rPr>
              <a:t>Channel</a:t>
            </a:r>
            <a:r>
              <a:rPr lang="en-US" altLang="zh-TW" smtClean="0">
                <a:ea typeface="PMingLiU" pitchFamily="18" charset="-120"/>
              </a:rPr>
              <a:t> semantics</a:t>
            </a:r>
            <a:endParaRPr lang="en-US" altLang="zh-TW" smtClean="0">
              <a:ea typeface="PMingLiU" pitchFamily="18" charset="-120"/>
            </a:endParaRPr>
          </a:p>
          <a:p>
            <a:pPr lvl="2" eaLnBrk="1" hangingPunct="1"/>
            <a:r>
              <a:rPr lang="en-US" altLang="zh-TW" smtClean="0">
                <a:ea typeface="PMingLiU" pitchFamily="18" charset="-120"/>
              </a:rPr>
              <a:t>With traditional send/receive operations.</a:t>
            </a:r>
            <a:endParaRPr lang="en-US" altLang="zh-TW" smtClean="0">
              <a:ea typeface="PMingLiU" pitchFamily="18" charset="-120"/>
            </a:endParaRPr>
          </a:p>
          <a:p>
            <a:pPr lvl="1" eaLnBrk="1" hangingPunct="1"/>
            <a:r>
              <a:rPr lang="en-US" altLang="zh-TW" smtClean="0">
                <a:solidFill>
                  <a:srgbClr val="FF0000"/>
                </a:solidFill>
                <a:ea typeface="PMingLiU" pitchFamily="18" charset="-120"/>
              </a:rPr>
              <a:t>Memory</a:t>
            </a:r>
            <a:r>
              <a:rPr lang="en-US" altLang="zh-TW" smtClean="0">
                <a:ea typeface="PMingLiU" pitchFamily="18" charset="-120"/>
              </a:rPr>
              <a:t> semantics</a:t>
            </a:r>
            <a:endParaRPr lang="en-US" altLang="zh-TW" smtClean="0">
              <a:ea typeface="PMingLiU" pitchFamily="18" charset="-120"/>
            </a:endParaRPr>
          </a:p>
          <a:p>
            <a:pPr lvl="2" eaLnBrk="1" hangingPunct="1"/>
            <a:r>
              <a:rPr lang="en-US" altLang="zh-TW" smtClean="0">
                <a:ea typeface="PMingLiU" pitchFamily="18" charset="-120"/>
              </a:rPr>
              <a:t>With RDMA operations.</a:t>
            </a:r>
            <a:endParaRPr lang="en-US" altLang="zh-TW" smtClean="0">
              <a:ea typeface="PMingLiU" pitchFamily="18" charset="-120"/>
            </a:endParaRPr>
          </a:p>
          <a:p>
            <a:pPr eaLnBrk="1" hangingPunct="1"/>
            <a:endParaRPr lang="zh-TW" altLang="en-US" smtClean="0">
              <a:ea typeface="PMingLiU" pitchFamily="18" charset="-120"/>
            </a:endParaRPr>
          </a:p>
        </p:txBody>
      </p:sp>
      <p:pic>
        <p:nvPicPr>
          <p:cNvPr id="32772" name="Picture 2" descr="http://blog.tmcnet.com/blog/rich-tehrani/uploads/infiniband-graphic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6638" y="3978275"/>
            <a:ext cx="4613275" cy="287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Send and Receive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33795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TW" altLang="en-US" smtClean="0">
              <a:ea typeface="PMingLiU" pitchFamily="18" charset="-120"/>
            </a:endParaRPr>
          </a:p>
        </p:txBody>
      </p:sp>
      <p:grpSp>
        <p:nvGrpSpPr>
          <p:cNvPr id="33796" name="群組 46"/>
          <p:cNvGrpSpPr/>
          <p:nvPr/>
        </p:nvGrpSpPr>
        <p:grpSpPr bwMode="auto">
          <a:xfrm>
            <a:off x="604838" y="2620963"/>
            <a:ext cx="3671887" cy="3170237"/>
            <a:chOff x="1043608" y="2420888"/>
            <a:chExt cx="3672408" cy="3169705"/>
          </a:xfrm>
        </p:grpSpPr>
        <p:sp>
          <p:nvSpPr>
            <p:cNvPr id="33820" name="圓角矩形 5"/>
            <p:cNvSpPr>
              <a:spLocks noChangeArrowheads="1"/>
            </p:cNvSpPr>
            <p:nvPr/>
          </p:nvSpPr>
          <p:spPr bwMode="auto">
            <a:xfrm>
              <a:off x="1043608" y="2420888"/>
              <a:ext cx="3672408" cy="288032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  <p:sp>
          <p:nvSpPr>
            <p:cNvPr id="4" name="矩形 3"/>
            <p:cNvSpPr>
              <a:spLocks noChangeArrowheads="1"/>
            </p:cNvSpPr>
            <p:nvPr/>
          </p:nvSpPr>
          <p:spPr bwMode="auto">
            <a:xfrm>
              <a:off x="1504048" y="3355768"/>
              <a:ext cx="2835677" cy="1420575"/>
            </a:xfrm>
            <a:prstGeom prst="rect">
              <a:avLst/>
            </a:prstGeom>
            <a:gradFill rotWithShape="1">
              <a:gsLst>
                <a:gs pos="0">
                  <a:srgbClr val="FFE5E5"/>
                </a:gs>
                <a:gs pos="64999">
                  <a:srgbClr val="FFBEBD"/>
                </a:gs>
                <a:gs pos="100000">
                  <a:srgbClr val="FFA2A1"/>
                </a:gs>
              </a:gsLst>
              <a:lin ang="5400000" scaled="1"/>
            </a:gradFill>
            <a:ln w="9525">
              <a:solidFill>
                <a:srgbClr val="BE4B48"/>
              </a:solidFill>
              <a:miter lim="800000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anchor="b"/>
            <a:lstStyle/>
            <a:p>
              <a:pPr defTabSz="914400">
                <a:defRPr/>
              </a:pPr>
              <a:r>
                <a:rPr lang="en-US" altLang="zh-TW" dirty="0">
                  <a:latin typeface="Arial" panose="020B0604020202020204" pitchFamily="34" charset="0"/>
                  <a:ea typeface="+mn-ea"/>
                </a:rPr>
                <a:t>Transport Engine</a:t>
              </a:r>
              <a:endParaRPr lang="zh-TW" altLang="en-US" dirty="0">
                <a:latin typeface="Arial" panose="020B0604020202020204" pitchFamily="34" charset="0"/>
                <a:ea typeface="+mn-ea"/>
              </a:endParaRPr>
            </a:p>
          </p:txBody>
        </p:sp>
        <p:sp>
          <p:nvSpPr>
            <p:cNvPr id="33822" name="矩形 6"/>
            <p:cNvSpPr>
              <a:spLocks noChangeArrowheads="1"/>
            </p:cNvSpPr>
            <p:nvPr/>
          </p:nvSpPr>
          <p:spPr bwMode="auto">
            <a:xfrm>
              <a:off x="1159748" y="4689177"/>
              <a:ext cx="1107996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Channel </a:t>
              </a:r>
              <a:endParaRPr lang="en-US" altLang="zh-TW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Adapter</a:t>
              </a:r>
              <a:endParaRPr lang="zh-TW" altLang="en-US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</p:txBody>
        </p:sp>
        <p:grpSp>
          <p:nvGrpSpPr>
            <p:cNvPr id="33823" name="群組 44"/>
            <p:cNvGrpSpPr/>
            <p:nvPr/>
          </p:nvGrpSpPr>
          <p:grpSpPr bwMode="auto">
            <a:xfrm>
              <a:off x="1979712" y="2799586"/>
              <a:ext cx="1656184" cy="1493510"/>
              <a:chOff x="1851112" y="2799586"/>
              <a:chExt cx="1656184" cy="1493510"/>
            </a:xfrm>
          </p:grpSpPr>
          <p:grpSp>
            <p:nvGrpSpPr>
              <p:cNvPr id="33828" name="群組 28"/>
              <p:cNvGrpSpPr/>
              <p:nvPr/>
            </p:nvGrpSpPr>
            <p:grpSpPr bwMode="auto">
              <a:xfrm>
                <a:off x="1851112" y="2799586"/>
                <a:ext cx="1656184" cy="1440160"/>
                <a:chOff x="1907704" y="2564904"/>
                <a:chExt cx="1656184" cy="1440160"/>
              </a:xfrm>
            </p:grpSpPr>
            <p:sp>
              <p:nvSpPr>
                <p:cNvPr id="21" name="矩形 20"/>
                <p:cNvSpPr>
                  <a:spLocks noChangeArrowheads="1"/>
                </p:cNvSpPr>
                <p:nvPr/>
              </p:nvSpPr>
              <p:spPr bwMode="auto">
                <a:xfrm>
                  <a:off x="1908358" y="2565554"/>
                  <a:ext cx="1655997" cy="1439621"/>
                </a:xfrm>
                <a:prstGeom prst="rect">
                  <a:avLst/>
                </a:prstGeom>
                <a:solidFill>
                  <a:srgbClr val="FFC000"/>
                </a:solidFill>
                <a:ln w="9525">
                  <a:solidFill>
                    <a:srgbClr val="98B954"/>
                  </a:solidFill>
                  <a:miter lim="800000"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/>
                <a:lstStyle/>
                <a:p>
                  <a:pPr defTabSz="914400">
                    <a:defRPr/>
                  </a:pPr>
                  <a:r>
                    <a:rPr lang="en-US" altLang="zh-TW" dirty="0">
                      <a:latin typeface="Arial" panose="020B0604020202020204" pitchFamily="34" charset="0"/>
                      <a:ea typeface="+mn-ea"/>
                    </a:rPr>
                    <a:t>QP</a:t>
                  </a:r>
                  <a:endParaRPr lang="zh-TW" altLang="en-US" dirty="0">
                    <a:latin typeface="Arial" panose="020B0604020202020204" pitchFamily="34" charset="0"/>
                    <a:ea typeface="+mn-ea"/>
                  </a:endParaRPr>
                </a:p>
              </p:txBody>
            </p:sp>
            <p:grpSp>
              <p:nvGrpSpPr>
                <p:cNvPr id="14" name="群組 13"/>
                <p:cNvGrpSpPr/>
                <p:nvPr/>
              </p:nvGrpSpPr>
              <p:grpSpPr>
                <a:xfrm>
                  <a:off x="2195736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10" name="矩形 9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13" name="群組 12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8" name="矩形 7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1" name="矩形 10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2" name="矩形 11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22" name="群組 21"/>
                <p:cNvGrpSpPr/>
                <p:nvPr/>
              </p:nvGrpSpPr>
              <p:grpSpPr>
                <a:xfrm>
                  <a:off x="2807804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23" name="矩形 22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24" name="群組 23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25" name="矩形 24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6" name="矩形 25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7" name="矩形 26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33829" name="文字方塊 27"/>
              <p:cNvSpPr txBox="1">
                <a:spLocks noChangeArrowheads="1"/>
              </p:cNvSpPr>
              <p:nvPr/>
            </p:nvSpPr>
            <p:spPr bwMode="auto">
              <a:xfrm>
                <a:off x="1979712" y="3969931"/>
                <a:ext cx="1440160" cy="3231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TW" sz="1500">
                    <a:ea typeface="PMingLiU" pitchFamily="18" charset="-120"/>
                  </a:rPr>
                  <a:t>Send   Recv</a:t>
                </a:r>
                <a:endParaRPr lang="zh-TW" altLang="en-US" sz="1500">
                  <a:ea typeface="PMingLiU" pitchFamily="18" charset="-120"/>
                </a:endParaRPr>
              </a:p>
            </p:txBody>
          </p:sp>
        </p:grpSp>
        <p:grpSp>
          <p:nvGrpSpPr>
            <p:cNvPr id="33824" name="群組 29"/>
            <p:cNvGrpSpPr/>
            <p:nvPr/>
          </p:nvGrpSpPr>
          <p:grpSpPr bwMode="auto">
            <a:xfrm>
              <a:off x="3776683" y="2589643"/>
              <a:ext cx="792088" cy="1440160"/>
              <a:chOff x="2043336" y="2564904"/>
              <a:chExt cx="792088" cy="1440160"/>
            </a:xfrm>
          </p:grpSpPr>
          <p:sp>
            <p:nvSpPr>
              <p:cNvPr id="31" name="矩形 30"/>
              <p:cNvSpPr>
                <a:spLocks noChangeArrowheads="1"/>
              </p:cNvSpPr>
              <p:nvPr/>
            </p:nvSpPr>
            <p:spPr bwMode="auto">
              <a:xfrm>
                <a:off x="2042736" y="2564396"/>
                <a:ext cx="792275" cy="1441208"/>
              </a:xfrm>
              <a:prstGeom prst="rect">
                <a:avLst/>
              </a:prstGeom>
              <a:solidFill>
                <a:srgbClr val="92D050"/>
              </a:solidFill>
              <a:ln w="9525">
                <a:solidFill>
                  <a:srgbClr val="98B954"/>
                </a:solidFill>
                <a:miter lim="800000"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/>
              <a:lstStyle/>
              <a:p>
                <a:pPr defTabSz="914400">
                  <a:defRPr/>
                </a:pPr>
                <a:r>
                  <a:rPr lang="en-US" altLang="zh-TW" dirty="0">
                    <a:latin typeface="Arial" panose="020B0604020202020204" pitchFamily="34" charset="0"/>
                    <a:ea typeface="+mn-ea"/>
                  </a:rPr>
                  <a:t>CQ</a:t>
                </a: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sz="1200" dirty="0">
                  <a:latin typeface="Arial" panose="020B0604020202020204" pitchFamily="34" charset="0"/>
                  <a:ea typeface="+mn-ea"/>
                </a:endParaRPr>
              </a:p>
            </p:txBody>
          </p:sp>
          <p:grpSp>
            <p:nvGrpSpPr>
              <p:cNvPr id="32" name="群組 31"/>
              <p:cNvGrpSpPr/>
              <p:nvPr/>
            </p:nvGrpSpPr>
            <p:grpSpPr>
              <a:xfrm>
                <a:off x="2195736" y="2881442"/>
                <a:ext cx="457910" cy="902520"/>
                <a:chOff x="1830634" y="2786006"/>
                <a:chExt cx="457910" cy="902520"/>
              </a:xfrm>
              <a:noFill/>
            </p:grpSpPr>
            <p:sp>
              <p:nvSpPr>
                <p:cNvPr id="39" name="矩形 38"/>
                <p:cNvSpPr/>
                <p:nvPr/>
              </p:nvSpPr>
              <p:spPr bwMode="auto">
                <a:xfrm>
                  <a:off x="1830634" y="3025458"/>
                  <a:ext cx="457910" cy="231020"/>
                </a:xfrm>
                <a:prstGeom prst="rect">
                  <a:avLst/>
                </a:prstGeom>
                <a:grpFill/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/>
                <a:lstStyle/>
                <a:p>
                  <a:pPr defTabSz="914400">
                    <a:defRPr/>
                  </a:pPr>
                  <a:endParaRPr lang="zh-TW" altLang="en-US">
                    <a:solidFill>
                      <a:schemeClr val="tx1"/>
                    </a:solidFill>
                    <a:latin typeface="Arial" panose="020B0604020202020204" pitchFamily="34" charset="0"/>
                  </a:endParaRPr>
                </a:p>
              </p:txBody>
            </p:sp>
            <p:grpSp>
              <p:nvGrpSpPr>
                <p:cNvPr id="40" name="群組 39"/>
                <p:cNvGrpSpPr/>
                <p:nvPr/>
              </p:nvGrpSpPr>
              <p:grpSpPr>
                <a:xfrm>
                  <a:off x="1830634" y="2786006"/>
                  <a:ext cx="457910" cy="902520"/>
                  <a:chOff x="1830634" y="2786006"/>
                  <a:chExt cx="457910" cy="902520"/>
                </a:xfrm>
                <a:grpFill/>
              </p:grpSpPr>
              <p:sp>
                <p:nvSpPr>
                  <p:cNvPr id="41" name="矩形 40"/>
                  <p:cNvSpPr/>
                  <p:nvPr/>
                </p:nvSpPr>
                <p:spPr bwMode="auto">
                  <a:xfrm>
                    <a:off x="1830634" y="27860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42" name="矩形 41"/>
                  <p:cNvSpPr/>
                  <p:nvPr/>
                </p:nvSpPr>
                <p:spPr bwMode="auto">
                  <a:xfrm>
                    <a:off x="1830634" y="3267749"/>
                    <a:ext cx="457910" cy="18093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43" name="矩形 42"/>
                  <p:cNvSpPr/>
                  <p:nvPr/>
                </p:nvSpPr>
                <p:spPr bwMode="auto">
                  <a:xfrm>
                    <a:off x="1830634" y="34575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</p:grpSp>
          </p:grpSp>
        </p:grpSp>
        <p:sp>
          <p:nvSpPr>
            <p:cNvPr id="33825" name="矩形 45"/>
            <p:cNvSpPr>
              <a:spLocks noChangeArrowheads="1"/>
            </p:cNvSpPr>
            <p:nvPr/>
          </p:nvSpPr>
          <p:spPr bwMode="auto">
            <a:xfrm>
              <a:off x="2392727" y="5089945"/>
              <a:ext cx="1059532" cy="500648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round/>
            </a:ln>
          </p:spPr>
          <p:txBody>
            <a:bodyPr anchor="ctr"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 defTabSz="914400"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latin typeface="Arial" panose="020B0604020202020204" pitchFamily="34" charset="0"/>
                  <a:ea typeface="PMingLiU" pitchFamily="18" charset="-120"/>
                </a:rPr>
                <a:t>Port</a:t>
              </a: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</p:grpSp>
      <p:grpSp>
        <p:nvGrpSpPr>
          <p:cNvPr id="33797" name="群組 47"/>
          <p:cNvGrpSpPr/>
          <p:nvPr/>
        </p:nvGrpSpPr>
        <p:grpSpPr bwMode="auto">
          <a:xfrm>
            <a:off x="4716463" y="2587625"/>
            <a:ext cx="3671887" cy="3178175"/>
            <a:chOff x="1043608" y="2420888"/>
            <a:chExt cx="3672408" cy="3177141"/>
          </a:xfrm>
        </p:grpSpPr>
        <p:sp>
          <p:nvSpPr>
            <p:cNvPr id="33807" name="圓角矩形 48"/>
            <p:cNvSpPr>
              <a:spLocks noChangeArrowheads="1"/>
            </p:cNvSpPr>
            <p:nvPr/>
          </p:nvSpPr>
          <p:spPr bwMode="auto">
            <a:xfrm>
              <a:off x="1043608" y="2420888"/>
              <a:ext cx="3672408" cy="288032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  <p:sp>
          <p:nvSpPr>
            <p:cNvPr id="50" name="矩形 49"/>
            <p:cNvSpPr>
              <a:spLocks noChangeArrowheads="1"/>
            </p:cNvSpPr>
            <p:nvPr/>
          </p:nvSpPr>
          <p:spPr bwMode="auto">
            <a:xfrm>
              <a:off x="1504048" y="3355622"/>
              <a:ext cx="2835677" cy="1421937"/>
            </a:xfrm>
            <a:prstGeom prst="rect">
              <a:avLst/>
            </a:prstGeom>
            <a:gradFill rotWithShape="1">
              <a:gsLst>
                <a:gs pos="0">
                  <a:srgbClr val="FFE5E5"/>
                </a:gs>
                <a:gs pos="64999">
                  <a:srgbClr val="FFBEBD"/>
                </a:gs>
                <a:gs pos="100000">
                  <a:srgbClr val="FFA2A1"/>
                </a:gs>
              </a:gsLst>
              <a:lin ang="5400000" scaled="1"/>
            </a:gradFill>
            <a:ln w="9525">
              <a:solidFill>
                <a:srgbClr val="BE4B48"/>
              </a:solidFill>
              <a:miter lim="800000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anchor="b"/>
            <a:lstStyle/>
            <a:p>
              <a:pPr>
                <a:defRPr/>
              </a:pPr>
              <a:r>
                <a:rPr lang="en-US" altLang="zh-TW" dirty="0">
                  <a:latin typeface="Arial" panose="020B0604020202020204" pitchFamily="34" charset="0"/>
                  <a:ea typeface="+mn-ea"/>
                </a:rPr>
                <a:t>Transport Engine</a:t>
              </a:r>
              <a:endParaRPr lang="zh-TW" altLang="en-US" dirty="0">
                <a:latin typeface="Arial" panose="020B0604020202020204" pitchFamily="34" charset="0"/>
                <a:ea typeface="+mn-ea"/>
              </a:endParaRPr>
            </a:p>
          </p:txBody>
        </p:sp>
        <p:sp>
          <p:nvSpPr>
            <p:cNvPr id="33809" name="矩形 50"/>
            <p:cNvSpPr>
              <a:spLocks noChangeArrowheads="1"/>
            </p:cNvSpPr>
            <p:nvPr/>
          </p:nvSpPr>
          <p:spPr bwMode="auto">
            <a:xfrm>
              <a:off x="1159748" y="4689177"/>
              <a:ext cx="1107996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Channel </a:t>
              </a:r>
              <a:endParaRPr lang="en-US" altLang="zh-TW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Adapter</a:t>
              </a:r>
              <a:endParaRPr lang="zh-TW" altLang="en-US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</p:txBody>
        </p:sp>
        <p:grpSp>
          <p:nvGrpSpPr>
            <p:cNvPr id="33810" name="群組 51"/>
            <p:cNvGrpSpPr/>
            <p:nvPr/>
          </p:nvGrpSpPr>
          <p:grpSpPr bwMode="auto">
            <a:xfrm>
              <a:off x="1979712" y="2799586"/>
              <a:ext cx="1656184" cy="1493510"/>
              <a:chOff x="1851112" y="2799586"/>
              <a:chExt cx="1656184" cy="1493510"/>
            </a:xfrm>
          </p:grpSpPr>
          <p:grpSp>
            <p:nvGrpSpPr>
              <p:cNvPr id="33815" name="群組 61"/>
              <p:cNvGrpSpPr/>
              <p:nvPr/>
            </p:nvGrpSpPr>
            <p:grpSpPr bwMode="auto">
              <a:xfrm>
                <a:off x="1851112" y="2799586"/>
                <a:ext cx="1656184" cy="1440160"/>
                <a:chOff x="1907704" y="2564904"/>
                <a:chExt cx="1656184" cy="1440160"/>
              </a:xfrm>
            </p:grpSpPr>
            <p:sp>
              <p:nvSpPr>
                <p:cNvPr id="64" name="矩形 63"/>
                <p:cNvSpPr>
                  <a:spLocks noChangeArrowheads="1"/>
                </p:cNvSpPr>
                <p:nvPr/>
              </p:nvSpPr>
              <p:spPr bwMode="auto">
                <a:xfrm>
                  <a:off x="1908358" y="2565496"/>
                  <a:ext cx="1655997" cy="1439393"/>
                </a:xfrm>
                <a:prstGeom prst="rect">
                  <a:avLst/>
                </a:prstGeom>
                <a:solidFill>
                  <a:srgbClr val="FFC000"/>
                </a:solidFill>
                <a:ln w="9525">
                  <a:solidFill>
                    <a:srgbClr val="98B954"/>
                  </a:solidFill>
                  <a:miter lim="800000"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/>
                <a:lstStyle/>
                <a:p>
                  <a:pPr defTabSz="914400">
                    <a:defRPr/>
                  </a:pPr>
                  <a:r>
                    <a:rPr lang="en-US" altLang="zh-TW" dirty="0">
                      <a:latin typeface="Arial" panose="020B0604020202020204" pitchFamily="34" charset="0"/>
                      <a:ea typeface="+mn-ea"/>
                    </a:rPr>
                    <a:t>QP</a:t>
                  </a:r>
                  <a:endParaRPr lang="zh-TW" altLang="en-US" dirty="0">
                    <a:latin typeface="Arial" panose="020B0604020202020204" pitchFamily="34" charset="0"/>
                    <a:ea typeface="+mn-ea"/>
                  </a:endParaRPr>
                </a:p>
              </p:txBody>
            </p:sp>
            <p:grpSp>
              <p:nvGrpSpPr>
                <p:cNvPr id="65" name="群組 64"/>
                <p:cNvGrpSpPr/>
                <p:nvPr/>
              </p:nvGrpSpPr>
              <p:grpSpPr>
                <a:xfrm>
                  <a:off x="2195736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72" name="矩形 71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73" name="群組 72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74" name="矩形 73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5" name="矩形 74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6" name="矩形 75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66" name="群組 65"/>
                <p:cNvGrpSpPr/>
                <p:nvPr/>
              </p:nvGrpSpPr>
              <p:grpSpPr>
                <a:xfrm>
                  <a:off x="2807804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67" name="矩形 66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68" name="群組 67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69" name="矩形 68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0" name="矩形 69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1" name="矩形 70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33816" name="文字方塊 62"/>
              <p:cNvSpPr txBox="1">
                <a:spLocks noChangeArrowheads="1"/>
              </p:cNvSpPr>
              <p:nvPr/>
            </p:nvSpPr>
            <p:spPr bwMode="auto">
              <a:xfrm>
                <a:off x="1979712" y="3969931"/>
                <a:ext cx="1440160" cy="3231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TW" sz="1500">
                    <a:ea typeface="PMingLiU" pitchFamily="18" charset="-120"/>
                  </a:rPr>
                  <a:t>Send   Recv</a:t>
                </a:r>
                <a:endParaRPr lang="zh-TW" altLang="en-US" sz="1500">
                  <a:ea typeface="PMingLiU" pitchFamily="18" charset="-120"/>
                </a:endParaRPr>
              </a:p>
            </p:txBody>
          </p:sp>
        </p:grpSp>
        <p:grpSp>
          <p:nvGrpSpPr>
            <p:cNvPr id="33811" name="群組 52"/>
            <p:cNvGrpSpPr/>
            <p:nvPr/>
          </p:nvGrpSpPr>
          <p:grpSpPr bwMode="auto">
            <a:xfrm>
              <a:off x="3776683" y="2589643"/>
              <a:ext cx="792088" cy="1440160"/>
              <a:chOff x="2043336" y="2564904"/>
              <a:chExt cx="792088" cy="1440160"/>
            </a:xfrm>
          </p:grpSpPr>
          <p:sp>
            <p:nvSpPr>
              <p:cNvPr id="55" name="矩形 54"/>
              <p:cNvSpPr>
                <a:spLocks noChangeArrowheads="1"/>
              </p:cNvSpPr>
              <p:nvPr/>
            </p:nvSpPr>
            <p:spPr bwMode="auto">
              <a:xfrm>
                <a:off x="2042736" y="2564369"/>
                <a:ext cx="792275" cy="1440981"/>
              </a:xfrm>
              <a:prstGeom prst="rect">
                <a:avLst/>
              </a:prstGeom>
              <a:solidFill>
                <a:srgbClr val="92D050"/>
              </a:solidFill>
              <a:ln w="9525">
                <a:solidFill>
                  <a:srgbClr val="98B954"/>
                </a:solidFill>
                <a:miter lim="800000"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/>
              <a:lstStyle/>
              <a:p>
                <a:pPr defTabSz="914400">
                  <a:defRPr/>
                </a:pPr>
                <a:r>
                  <a:rPr lang="en-US" altLang="zh-TW" dirty="0">
                    <a:latin typeface="Arial" panose="020B0604020202020204" pitchFamily="34" charset="0"/>
                    <a:ea typeface="+mn-ea"/>
                  </a:rPr>
                  <a:t>CQ</a:t>
                </a: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sz="1200" dirty="0">
                  <a:latin typeface="Arial" panose="020B0604020202020204" pitchFamily="34" charset="0"/>
                  <a:ea typeface="+mn-ea"/>
                </a:endParaRPr>
              </a:p>
            </p:txBody>
          </p:sp>
          <p:grpSp>
            <p:nvGrpSpPr>
              <p:cNvPr id="56" name="群組 55"/>
              <p:cNvGrpSpPr/>
              <p:nvPr/>
            </p:nvGrpSpPr>
            <p:grpSpPr>
              <a:xfrm>
                <a:off x="2195736" y="2881442"/>
                <a:ext cx="457910" cy="902520"/>
                <a:chOff x="1830634" y="2786006"/>
                <a:chExt cx="457910" cy="902520"/>
              </a:xfrm>
              <a:noFill/>
            </p:grpSpPr>
            <p:sp>
              <p:nvSpPr>
                <p:cNvPr id="57" name="矩形 56"/>
                <p:cNvSpPr/>
                <p:nvPr/>
              </p:nvSpPr>
              <p:spPr bwMode="auto">
                <a:xfrm>
                  <a:off x="1830634" y="3025458"/>
                  <a:ext cx="457910" cy="231020"/>
                </a:xfrm>
                <a:prstGeom prst="rect">
                  <a:avLst/>
                </a:prstGeom>
                <a:grpFill/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/>
                <a:lstStyle/>
                <a:p>
                  <a:pPr defTabSz="914400">
                    <a:defRPr/>
                  </a:pPr>
                  <a:endParaRPr lang="zh-TW" altLang="en-US">
                    <a:solidFill>
                      <a:schemeClr val="tx1"/>
                    </a:solidFill>
                    <a:latin typeface="Arial" panose="020B0604020202020204" pitchFamily="34" charset="0"/>
                  </a:endParaRPr>
                </a:p>
              </p:txBody>
            </p:sp>
            <p:grpSp>
              <p:nvGrpSpPr>
                <p:cNvPr id="58" name="群組 57"/>
                <p:cNvGrpSpPr/>
                <p:nvPr/>
              </p:nvGrpSpPr>
              <p:grpSpPr>
                <a:xfrm>
                  <a:off x="1830634" y="2786006"/>
                  <a:ext cx="457910" cy="902520"/>
                  <a:chOff x="1830634" y="2786006"/>
                  <a:chExt cx="457910" cy="902520"/>
                </a:xfrm>
                <a:grpFill/>
              </p:grpSpPr>
              <p:sp>
                <p:nvSpPr>
                  <p:cNvPr id="59" name="矩形 58"/>
                  <p:cNvSpPr/>
                  <p:nvPr/>
                </p:nvSpPr>
                <p:spPr bwMode="auto">
                  <a:xfrm>
                    <a:off x="1830634" y="27860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60" name="矩形 59"/>
                  <p:cNvSpPr/>
                  <p:nvPr/>
                </p:nvSpPr>
                <p:spPr bwMode="auto">
                  <a:xfrm>
                    <a:off x="1830634" y="3267749"/>
                    <a:ext cx="457910" cy="18093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61" name="矩形 60"/>
                  <p:cNvSpPr/>
                  <p:nvPr/>
                </p:nvSpPr>
                <p:spPr bwMode="auto">
                  <a:xfrm>
                    <a:off x="1830634" y="34575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</p:grpSp>
          </p:grpSp>
        </p:grpSp>
        <p:sp>
          <p:nvSpPr>
            <p:cNvPr id="33812" name="矩形 53"/>
            <p:cNvSpPr>
              <a:spLocks noChangeArrowheads="1"/>
            </p:cNvSpPr>
            <p:nvPr/>
          </p:nvSpPr>
          <p:spPr bwMode="auto">
            <a:xfrm>
              <a:off x="2392727" y="5097381"/>
              <a:ext cx="1059532" cy="500648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round/>
            </a:ln>
          </p:spPr>
          <p:txBody>
            <a:bodyPr anchor="ctr"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 defTabSz="914400"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latin typeface="Arial" panose="020B0604020202020204" pitchFamily="34" charset="0"/>
                  <a:ea typeface="PMingLiU" pitchFamily="18" charset="-120"/>
                </a:rPr>
                <a:t>Port</a:t>
              </a: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</p:grpSp>
      <p:cxnSp>
        <p:nvCxnSpPr>
          <p:cNvPr id="90" name="直線單箭頭接點 89"/>
          <p:cNvCxnSpPr>
            <a:cxnSpLocks noChangeShapeType="1"/>
            <a:stCxn id="4" idx="2"/>
            <a:endCxn id="33825" idx="0"/>
          </p:cNvCxnSpPr>
          <p:nvPr/>
        </p:nvCxnSpPr>
        <p:spPr bwMode="auto">
          <a:xfrm>
            <a:off x="2482850" y="4978400"/>
            <a:ext cx="0" cy="312738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3" name="橢圓 102"/>
          <p:cNvSpPr>
            <a:spLocks noChangeArrowheads="1"/>
          </p:cNvSpPr>
          <p:nvPr/>
        </p:nvSpPr>
        <p:spPr bwMode="auto">
          <a:xfrm>
            <a:off x="5424488" y="1835150"/>
            <a:ext cx="2420937" cy="381000"/>
          </a:xfrm>
          <a:prstGeom prst="ellipse">
            <a:avLst/>
          </a:prstGeom>
          <a:gradFill rotWithShape="1">
            <a:gsLst>
              <a:gs pos="0">
                <a:srgbClr val="EDEDED"/>
              </a:gs>
              <a:gs pos="64999">
                <a:srgbClr val="D0D0D0"/>
              </a:gs>
              <a:gs pos="100000">
                <a:srgbClr val="BCBCBC"/>
              </a:gs>
            </a:gsLst>
            <a:lin ang="5400000" scaled="1"/>
          </a:gradFill>
          <a:ln w="9525">
            <a:solidFill>
              <a:srgbClr val="000000"/>
            </a:solidFill>
            <a:rou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/>
          <a:lstStyle/>
          <a:p>
            <a:pPr algn="ctr" defTabSz="914400">
              <a:defRPr/>
            </a:pPr>
            <a:r>
              <a:rPr lang="en-US" altLang="zh-TW" sz="1500" dirty="0">
                <a:latin typeface="Arial" panose="020B0604020202020204" pitchFamily="34" charset="0"/>
                <a:ea typeface="+mn-ea"/>
              </a:rPr>
              <a:t>Remote Process</a:t>
            </a:r>
            <a:endParaRPr lang="zh-TW" altLang="en-US" sz="1500" dirty="0">
              <a:latin typeface="Arial" panose="020B0604020202020204" pitchFamily="34" charset="0"/>
              <a:ea typeface="+mn-ea"/>
            </a:endParaRPr>
          </a:p>
        </p:txBody>
      </p:sp>
      <p:cxnSp>
        <p:nvCxnSpPr>
          <p:cNvPr id="97" name="直線單箭頭接點 96"/>
          <p:cNvCxnSpPr>
            <a:cxnSpLocks noChangeShapeType="1"/>
            <a:stCxn id="50" idx="2"/>
            <a:endCxn id="33812" idx="0"/>
          </p:cNvCxnSpPr>
          <p:nvPr/>
        </p:nvCxnSpPr>
        <p:spPr bwMode="auto">
          <a:xfrm>
            <a:off x="6594475" y="4945063"/>
            <a:ext cx="0" cy="319087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2" name="橢圓 101"/>
          <p:cNvSpPr>
            <a:spLocks noChangeArrowheads="1"/>
          </p:cNvSpPr>
          <p:nvPr/>
        </p:nvSpPr>
        <p:spPr bwMode="auto">
          <a:xfrm>
            <a:off x="1271588" y="1855788"/>
            <a:ext cx="2193925" cy="381000"/>
          </a:xfrm>
          <a:prstGeom prst="ellipse">
            <a:avLst/>
          </a:prstGeom>
          <a:gradFill rotWithShape="1">
            <a:gsLst>
              <a:gs pos="0">
                <a:srgbClr val="EDEDED"/>
              </a:gs>
              <a:gs pos="64999">
                <a:srgbClr val="D0D0D0"/>
              </a:gs>
              <a:gs pos="100000">
                <a:srgbClr val="BCBCBC"/>
              </a:gs>
            </a:gsLst>
            <a:lin ang="5400000" scaled="1"/>
          </a:gradFill>
          <a:ln w="9525">
            <a:solidFill>
              <a:srgbClr val="000000"/>
            </a:solidFill>
            <a:rou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/>
          <a:lstStyle/>
          <a:p>
            <a:pPr algn="ctr" defTabSz="914400">
              <a:defRPr/>
            </a:pPr>
            <a:r>
              <a:rPr lang="en-US" altLang="zh-TW" dirty="0">
                <a:latin typeface="Arial" panose="020B0604020202020204" pitchFamily="34" charset="0"/>
                <a:ea typeface="+mn-ea"/>
              </a:rPr>
              <a:t>Process</a:t>
            </a:r>
            <a:endParaRPr lang="zh-TW" altLang="en-US" dirty="0">
              <a:latin typeface="Arial" panose="020B0604020202020204" pitchFamily="34" charset="0"/>
              <a:ea typeface="+mn-ea"/>
            </a:endParaRPr>
          </a:p>
        </p:txBody>
      </p:sp>
      <p:sp>
        <p:nvSpPr>
          <p:cNvPr id="33802" name="矩形 103"/>
          <p:cNvSpPr>
            <a:spLocks noChangeArrowheads="1"/>
          </p:cNvSpPr>
          <p:nvPr/>
        </p:nvSpPr>
        <p:spPr bwMode="auto">
          <a:xfrm>
            <a:off x="2398713" y="5856288"/>
            <a:ext cx="4435475" cy="576262"/>
          </a:xfrm>
          <a:prstGeom prst="rect">
            <a:avLst/>
          </a:prstGeom>
          <a:solidFill>
            <a:srgbClr val="CCFF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defTabSz="914400" eaLnBrk="1" hangingPunct="1">
              <a:spcBef>
                <a:spcPct val="0"/>
              </a:spcBef>
              <a:buFontTx/>
              <a:buNone/>
            </a:pPr>
            <a:r>
              <a:rPr lang="en-US" altLang="zh-TW" sz="1800">
                <a:latin typeface="Arial" panose="020B0604020202020204" pitchFamily="34" charset="0"/>
                <a:ea typeface="PMingLiU" pitchFamily="18" charset="-120"/>
              </a:rPr>
              <a:t>Fabric</a:t>
            </a:r>
            <a:endParaRPr lang="zh-TW" altLang="en-US" sz="1800">
              <a:latin typeface="Arial" panose="020B0604020202020204" pitchFamily="34" charset="0"/>
              <a:ea typeface="PMingLiU" pitchFamily="18" charset="-120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6588224" y="2102659"/>
            <a:ext cx="490840" cy="246221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1000" b="1" dirty="0">
                <a:solidFill>
                  <a:srgbClr val="663300"/>
                </a:solidFill>
                <a:latin typeface="Arial" panose="020B0604020202020204" pitchFamily="34" charset="0"/>
              </a:rPr>
              <a:t>WQE</a:t>
            </a:r>
            <a:endParaRPr lang="zh-TW" altLang="en-US" sz="1000" b="1" dirty="0">
              <a:solidFill>
                <a:srgbClr val="663300"/>
              </a:solidFill>
              <a:latin typeface="Arial" panose="020B0604020202020204" pitchFamily="34" charset="0"/>
            </a:endParaRPr>
          </a:p>
        </p:txBody>
      </p:sp>
      <p:cxnSp>
        <p:nvCxnSpPr>
          <p:cNvPr id="80" name="肘形接點 79"/>
          <p:cNvCxnSpPr>
            <a:cxnSpLocks noChangeShapeType="1"/>
            <a:stCxn id="33825" idx="2"/>
            <a:endCxn id="33812" idx="2"/>
          </p:cNvCxnSpPr>
          <p:nvPr/>
        </p:nvCxnSpPr>
        <p:spPr bwMode="auto">
          <a:xfrm rot="5400000" flipH="1" flipV="1">
            <a:off x="4525963" y="3722687"/>
            <a:ext cx="25400" cy="4111625"/>
          </a:xfrm>
          <a:prstGeom prst="bentConnector3">
            <a:avLst>
              <a:gd name="adj1" fmla="val -879468"/>
            </a:avLst>
          </a:prstGeom>
          <a:noFill/>
          <a:ln w="38100">
            <a:solidFill>
              <a:schemeClr val="tx1"/>
            </a:solidFill>
            <a:miter lim="800000"/>
            <a:headEnd type="arrow" w="med" len="med"/>
            <a:tailEnd type="arrow" w="med" len="med"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2.96296E-6 L -0.00312 0.269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" y="13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Send and Receive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34819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TW" altLang="en-US" smtClean="0">
              <a:ea typeface="PMingLiU" pitchFamily="18" charset="-120"/>
            </a:endParaRPr>
          </a:p>
        </p:txBody>
      </p:sp>
      <p:grpSp>
        <p:nvGrpSpPr>
          <p:cNvPr id="34820" name="群組 46"/>
          <p:cNvGrpSpPr/>
          <p:nvPr/>
        </p:nvGrpSpPr>
        <p:grpSpPr bwMode="auto">
          <a:xfrm>
            <a:off x="604838" y="2620963"/>
            <a:ext cx="3671887" cy="3165475"/>
            <a:chOff x="1043608" y="2420888"/>
            <a:chExt cx="3672408" cy="3164944"/>
          </a:xfrm>
        </p:grpSpPr>
        <p:sp>
          <p:nvSpPr>
            <p:cNvPr id="34847" name="圓角矩形 5"/>
            <p:cNvSpPr>
              <a:spLocks noChangeArrowheads="1"/>
            </p:cNvSpPr>
            <p:nvPr/>
          </p:nvSpPr>
          <p:spPr bwMode="auto">
            <a:xfrm>
              <a:off x="1043608" y="2420888"/>
              <a:ext cx="3672408" cy="288032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  <p:sp>
          <p:nvSpPr>
            <p:cNvPr id="4" name="矩形 3"/>
            <p:cNvSpPr>
              <a:spLocks noChangeArrowheads="1"/>
            </p:cNvSpPr>
            <p:nvPr/>
          </p:nvSpPr>
          <p:spPr bwMode="auto">
            <a:xfrm>
              <a:off x="1504048" y="3355768"/>
              <a:ext cx="2835677" cy="1420575"/>
            </a:xfrm>
            <a:prstGeom prst="rect">
              <a:avLst/>
            </a:prstGeom>
            <a:gradFill rotWithShape="1">
              <a:gsLst>
                <a:gs pos="0">
                  <a:srgbClr val="FFE5E5"/>
                </a:gs>
                <a:gs pos="64999">
                  <a:srgbClr val="FFBEBD"/>
                </a:gs>
                <a:gs pos="100000">
                  <a:srgbClr val="FFA2A1"/>
                </a:gs>
              </a:gsLst>
              <a:lin ang="5400000" scaled="1"/>
            </a:gradFill>
            <a:ln w="9525">
              <a:solidFill>
                <a:srgbClr val="BE4B48"/>
              </a:solidFill>
              <a:miter lim="800000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anchor="b"/>
            <a:lstStyle/>
            <a:p>
              <a:pPr>
                <a:defRPr/>
              </a:pPr>
              <a:r>
                <a:rPr lang="en-US" altLang="zh-TW" dirty="0">
                  <a:latin typeface="Arial" panose="020B0604020202020204" pitchFamily="34" charset="0"/>
                  <a:ea typeface="+mn-ea"/>
                </a:rPr>
                <a:t>Transport Engine</a:t>
              </a:r>
              <a:endParaRPr lang="zh-TW" altLang="en-US" dirty="0">
                <a:latin typeface="Arial" panose="020B0604020202020204" pitchFamily="34" charset="0"/>
                <a:ea typeface="+mn-ea"/>
              </a:endParaRPr>
            </a:p>
          </p:txBody>
        </p:sp>
        <p:sp>
          <p:nvSpPr>
            <p:cNvPr id="34849" name="矩形 6"/>
            <p:cNvSpPr>
              <a:spLocks noChangeArrowheads="1"/>
            </p:cNvSpPr>
            <p:nvPr/>
          </p:nvSpPr>
          <p:spPr bwMode="auto">
            <a:xfrm>
              <a:off x="1159748" y="4689177"/>
              <a:ext cx="1107996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Channel </a:t>
              </a:r>
              <a:endParaRPr lang="en-US" altLang="zh-TW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Adapter</a:t>
              </a:r>
              <a:endParaRPr lang="zh-TW" altLang="en-US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</p:txBody>
        </p:sp>
        <p:grpSp>
          <p:nvGrpSpPr>
            <p:cNvPr id="34850" name="群組 44"/>
            <p:cNvGrpSpPr/>
            <p:nvPr/>
          </p:nvGrpSpPr>
          <p:grpSpPr bwMode="auto">
            <a:xfrm>
              <a:off x="1979712" y="2799586"/>
              <a:ext cx="1656184" cy="1493510"/>
              <a:chOff x="1851112" y="2799586"/>
              <a:chExt cx="1656184" cy="1493510"/>
            </a:xfrm>
          </p:grpSpPr>
          <p:grpSp>
            <p:nvGrpSpPr>
              <p:cNvPr id="34855" name="群組 28"/>
              <p:cNvGrpSpPr/>
              <p:nvPr/>
            </p:nvGrpSpPr>
            <p:grpSpPr bwMode="auto">
              <a:xfrm>
                <a:off x="1851112" y="2799586"/>
                <a:ext cx="1656184" cy="1440160"/>
                <a:chOff x="1907704" y="2564904"/>
                <a:chExt cx="1656184" cy="1440160"/>
              </a:xfrm>
            </p:grpSpPr>
            <p:sp>
              <p:nvSpPr>
                <p:cNvPr id="21" name="矩形 20"/>
                <p:cNvSpPr>
                  <a:spLocks noChangeArrowheads="1"/>
                </p:cNvSpPr>
                <p:nvPr/>
              </p:nvSpPr>
              <p:spPr bwMode="auto">
                <a:xfrm>
                  <a:off x="1908358" y="2565554"/>
                  <a:ext cx="1655997" cy="1439621"/>
                </a:xfrm>
                <a:prstGeom prst="rect">
                  <a:avLst/>
                </a:prstGeom>
                <a:solidFill>
                  <a:srgbClr val="FFC000"/>
                </a:solidFill>
                <a:ln w="9525">
                  <a:solidFill>
                    <a:srgbClr val="98B954"/>
                  </a:solidFill>
                  <a:miter lim="800000"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/>
                <a:lstStyle/>
                <a:p>
                  <a:pPr defTabSz="914400">
                    <a:defRPr/>
                  </a:pPr>
                  <a:r>
                    <a:rPr lang="en-US" altLang="zh-TW" dirty="0">
                      <a:latin typeface="Arial" panose="020B0604020202020204" pitchFamily="34" charset="0"/>
                      <a:ea typeface="+mn-ea"/>
                    </a:rPr>
                    <a:t>QP</a:t>
                  </a:r>
                  <a:endParaRPr lang="zh-TW" altLang="en-US" dirty="0">
                    <a:latin typeface="Arial" panose="020B0604020202020204" pitchFamily="34" charset="0"/>
                    <a:ea typeface="+mn-ea"/>
                  </a:endParaRPr>
                </a:p>
              </p:txBody>
            </p:sp>
            <p:grpSp>
              <p:nvGrpSpPr>
                <p:cNvPr id="14" name="群組 13"/>
                <p:cNvGrpSpPr/>
                <p:nvPr/>
              </p:nvGrpSpPr>
              <p:grpSpPr>
                <a:xfrm>
                  <a:off x="2195736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10" name="矩形 9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13" name="群組 12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8" name="矩形 7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1" name="矩形 10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2" name="矩形 11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22" name="群組 21"/>
                <p:cNvGrpSpPr/>
                <p:nvPr/>
              </p:nvGrpSpPr>
              <p:grpSpPr>
                <a:xfrm>
                  <a:off x="2807804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23" name="矩形 22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24" name="群組 23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25" name="矩形 24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6" name="矩形 25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7" name="矩形 26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34856" name="文字方塊 27"/>
              <p:cNvSpPr txBox="1">
                <a:spLocks noChangeArrowheads="1"/>
              </p:cNvSpPr>
              <p:nvPr/>
            </p:nvSpPr>
            <p:spPr bwMode="auto">
              <a:xfrm>
                <a:off x="1979712" y="3969931"/>
                <a:ext cx="1440160" cy="3231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TW" sz="1500">
                    <a:ea typeface="PMingLiU" pitchFamily="18" charset="-120"/>
                  </a:rPr>
                  <a:t>Send   Recv</a:t>
                </a:r>
                <a:endParaRPr lang="zh-TW" altLang="en-US" sz="1500">
                  <a:ea typeface="PMingLiU" pitchFamily="18" charset="-120"/>
                </a:endParaRPr>
              </a:p>
            </p:txBody>
          </p:sp>
        </p:grpSp>
        <p:grpSp>
          <p:nvGrpSpPr>
            <p:cNvPr id="34851" name="群組 29"/>
            <p:cNvGrpSpPr/>
            <p:nvPr/>
          </p:nvGrpSpPr>
          <p:grpSpPr bwMode="auto">
            <a:xfrm>
              <a:off x="3776683" y="2589643"/>
              <a:ext cx="792088" cy="1440160"/>
              <a:chOff x="2043336" y="2564904"/>
              <a:chExt cx="792088" cy="1440160"/>
            </a:xfrm>
          </p:grpSpPr>
          <p:sp>
            <p:nvSpPr>
              <p:cNvPr id="31" name="矩形 30"/>
              <p:cNvSpPr>
                <a:spLocks noChangeArrowheads="1"/>
              </p:cNvSpPr>
              <p:nvPr/>
            </p:nvSpPr>
            <p:spPr bwMode="auto">
              <a:xfrm>
                <a:off x="2042736" y="2564396"/>
                <a:ext cx="792275" cy="1441208"/>
              </a:xfrm>
              <a:prstGeom prst="rect">
                <a:avLst/>
              </a:prstGeom>
              <a:solidFill>
                <a:srgbClr val="92D050"/>
              </a:solidFill>
              <a:ln w="9525">
                <a:solidFill>
                  <a:srgbClr val="98B954"/>
                </a:solidFill>
                <a:miter lim="800000"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/>
              <a:lstStyle/>
              <a:p>
                <a:pPr defTabSz="914400">
                  <a:defRPr/>
                </a:pPr>
                <a:r>
                  <a:rPr lang="en-US" altLang="zh-TW" dirty="0">
                    <a:latin typeface="Arial" panose="020B0604020202020204" pitchFamily="34" charset="0"/>
                    <a:ea typeface="+mn-ea"/>
                  </a:rPr>
                  <a:t>CQ</a:t>
                </a: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sz="1200" dirty="0">
                  <a:latin typeface="Arial" panose="020B0604020202020204" pitchFamily="34" charset="0"/>
                  <a:ea typeface="+mn-ea"/>
                </a:endParaRPr>
              </a:p>
            </p:txBody>
          </p:sp>
          <p:grpSp>
            <p:nvGrpSpPr>
              <p:cNvPr id="32" name="群組 31"/>
              <p:cNvGrpSpPr/>
              <p:nvPr/>
            </p:nvGrpSpPr>
            <p:grpSpPr>
              <a:xfrm>
                <a:off x="2195736" y="2881442"/>
                <a:ext cx="457910" cy="902520"/>
                <a:chOff x="1830634" y="2786006"/>
                <a:chExt cx="457910" cy="902520"/>
              </a:xfrm>
              <a:noFill/>
            </p:grpSpPr>
            <p:sp>
              <p:nvSpPr>
                <p:cNvPr id="39" name="矩形 38"/>
                <p:cNvSpPr/>
                <p:nvPr/>
              </p:nvSpPr>
              <p:spPr bwMode="auto">
                <a:xfrm>
                  <a:off x="1830634" y="3025458"/>
                  <a:ext cx="457910" cy="231020"/>
                </a:xfrm>
                <a:prstGeom prst="rect">
                  <a:avLst/>
                </a:prstGeom>
                <a:grpFill/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/>
                <a:lstStyle/>
                <a:p>
                  <a:pPr defTabSz="914400">
                    <a:defRPr/>
                  </a:pPr>
                  <a:endParaRPr lang="zh-TW" altLang="en-US">
                    <a:solidFill>
                      <a:schemeClr val="tx1"/>
                    </a:solidFill>
                    <a:latin typeface="Arial" panose="020B0604020202020204" pitchFamily="34" charset="0"/>
                  </a:endParaRPr>
                </a:p>
              </p:txBody>
            </p:sp>
            <p:grpSp>
              <p:nvGrpSpPr>
                <p:cNvPr id="40" name="群組 39"/>
                <p:cNvGrpSpPr/>
                <p:nvPr/>
              </p:nvGrpSpPr>
              <p:grpSpPr>
                <a:xfrm>
                  <a:off x="1830634" y="2786006"/>
                  <a:ext cx="457910" cy="902520"/>
                  <a:chOff x="1830634" y="2786006"/>
                  <a:chExt cx="457910" cy="902520"/>
                </a:xfrm>
                <a:grpFill/>
              </p:grpSpPr>
              <p:sp>
                <p:nvSpPr>
                  <p:cNvPr id="41" name="矩形 40"/>
                  <p:cNvSpPr/>
                  <p:nvPr/>
                </p:nvSpPr>
                <p:spPr bwMode="auto">
                  <a:xfrm>
                    <a:off x="1830634" y="27860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42" name="矩形 41"/>
                  <p:cNvSpPr/>
                  <p:nvPr/>
                </p:nvSpPr>
                <p:spPr bwMode="auto">
                  <a:xfrm>
                    <a:off x="1830634" y="3267749"/>
                    <a:ext cx="457910" cy="18093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43" name="矩形 42"/>
                  <p:cNvSpPr/>
                  <p:nvPr/>
                </p:nvSpPr>
                <p:spPr bwMode="auto">
                  <a:xfrm>
                    <a:off x="1830634" y="34575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</p:grpSp>
          </p:grpSp>
        </p:grpSp>
        <p:sp>
          <p:nvSpPr>
            <p:cNvPr id="34852" name="矩形 45"/>
            <p:cNvSpPr>
              <a:spLocks noChangeArrowheads="1"/>
            </p:cNvSpPr>
            <p:nvPr/>
          </p:nvSpPr>
          <p:spPr bwMode="auto">
            <a:xfrm>
              <a:off x="2350046" y="5085184"/>
              <a:ext cx="1059532" cy="500648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round/>
            </a:ln>
          </p:spPr>
          <p:txBody>
            <a:bodyPr anchor="ctr"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 defTabSz="914400"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latin typeface="Arial" panose="020B0604020202020204" pitchFamily="34" charset="0"/>
                  <a:ea typeface="PMingLiU" pitchFamily="18" charset="-120"/>
                </a:rPr>
                <a:t>Port</a:t>
              </a: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</p:grpSp>
      <p:grpSp>
        <p:nvGrpSpPr>
          <p:cNvPr id="34821" name="群組 47"/>
          <p:cNvGrpSpPr/>
          <p:nvPr/>
        </p:nvGrpSpPr>
        <p:grpSpPr bwMode="auto">
          <a:xfrm>
            <a:off x="4716463" y="2587625"/>
            <a:ext cx="3671887" cy="3165475"/>
            <a:chOff x="1043608" y="2420888"/>
            <a:chExt cx="3672408" cy="3164944"/>
          </a:xfrm>
        </p:grpSpPr>
        <p:sp>
          <p:nvSpPr>
            <p:cNvPr id="34834" name="圓角矩形 48"/>
            <p:cNvSpPr>
              <a:spLocks noChangeArrowheads="1"/>
            </p:cNvSpPr>
            <p:nvPr/>
          </p:nvSpPr>
          <p:spPr bwMode="auto">
            <a:xfrm>
              <a:off x="1043608" y="2420888"/>
              <a:ext cx="3672408" cy="288032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  <p:sp>
          <p:nvSpPr>
            <p:cNvPr id="50" name="矩形 49"/>
            <p:cNvSpPr>
              <a:spLocks noChangeArrowheads="1"/>
            </p:cNvSpPr>
            <p:nvPr/>
          </p:nvSpPr>
          <p:spPr bwMode="auto">
            <a:xfrm>
              <a:off x="1504048" y="3355769"/>
              <a:ext cx="2835677" cy="1420574"/>
            </a:xfrm>
            <a:prstGeom prst="rect">
              <a:avLst/>
            </a:prstGeom>
            <a:gradFill rotWithShape="1">
              <a:gsLst>
                <a:gs pos="0">
                  <a:srgbClr val="FFE5E5"/>
                </a:gs>
                <a:gs pos="64999">
                  <a:srgbClr val="FFBEBD"/>
                </a:gs>
                <a:gs pos="100000">
                  <a:srgbClr val="FFA2A1"/>
                </a:gs>
              </a:gsLst>
              <a:lin ang="5400000" scaled="1"/>
            </a:gradFill>
            <a:ln w="9525">
              <a:solidFill>
                <a:srgbClr val="BE4B48"/>
              </a:solidFill>
              <a:miter lim="800000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anchor="b"/>
            <a:lstStyle/>
            <a:p>
              <a:pPr>
                <a:defRPr/>
              </a:pPr>
              <a:r>
                <a:rPr lang="en-US" altLang="zh-TW" dirty="0">
                  <a:latin typeface="Arial" panose="020B0604020202020204" pitchFamily="34" charset="0"/>
                  <a:ea typeface="+mn-ea"/>
                </a:rPr>
                <a:t>Transport Engine</a:t>
              </a:r>
              <a:endParaRPr lang="zh-TW" altLang="en-US" dirty="0">
                <a:latin typeface="Arial" panose="020B0604020202020204" pitchFamily="34" charset="0"/>
                <a:ea typeface="+mn-ea"/>
              </a:endParaRPr>
            </a:p>
          </p:txBody>
        </p:sp>
        <p:sp>
          <p:nvSpPr>
            <p:cNvPr id="34836" name="矩形 50"/>
            <p:cNvSpPr>
              <a:spLocks noChangeArrowheads="1"/>
            </p:cNvSpPr>
            <p:nvPr/>
          </p:nvSpPr>
          <p:spPr bwMode="auto">
            <a:xfrm>
              <a:off x="1159748" y="4689177"/>
              <a:ext cx="1107996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Channel </a:t>
              </a:r>
              <a:endParaRPr lang="en-US" altLang="zh-TW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Adapter</a:t>
              </a:r>
              <a:endParaRPr lang="zh-TW" altLang="en-US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</p:txBody>
        </p:sp>
        <p:grpSp>
          <p:nvGrpSpPr>
            <p:cNvPr id="34837" name="群組 51"/>
            <p:cNvGrpSpPr/>
            <p:nvPr/>
          </p:nvGrpSpPr>
          <p:grpSpPr bwMode="auto">
            <a:xfrm>
              <a:off x="1979712" y="2799586"/>
              <a:ext cx="1656184" cy="1493510"/>
              <a:chOff x="1851112" y="2799586"/>
              <a:chExt cx="1656184" cy="1493510"/>
            </a:xfrm>
          </p:grpSpPr>
          <p:grpSp>
            <p:nvGrpSpPr>
              <p:cNvPr id="34842" name="群組 61"/>
              <p:cNvGrpSpPr/>
              <p:nvPr/>
            </p:nvGrpSpPr>
            <p:grpSpPr bwMode="auto">
              <a:xfrm>
                <a:off x="1851112" y="2799586"/>
                <a:ext cx="1656184" cy="1440160"/>
                <a:chOff x="1907704" y="2564904"/>
                <a:chExt cx="1656184" cy="1440160"/>
              </a:xfrm>
            </p:grpSpPr>
            <p:sp>
              <p:nvSpPr>
                <p:cNvPr id="64" name="矩形 63"/>
                <p:cNvSpPr>
                  <a:spLocks noChangeArrowheads="1"/>
                </p:cNvSpPr>
                <p:nvPr/>
              </p:nvSpPr>
              <p:spPr bwMode="auto">
                <a:xfrm>
                  <a:off x="1908358" y="2565555"/>
                  <a:ext cx="1655997" cy="1439620"/>
                </a:xfrm>
                <a:prstGeom prst="rect">
                  <a:avLst/>
                </a:prstGeom>
                <a:solidFill>
                  <a:srgbClr val="FFC000"/>
                </a:solidFill>
                <a:ln w="9525">
                  <a:solidFill>
                    <a:srgbClr val="98B954"/>
                  </a:solidFill>
                  <a:miter lim="800000"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/>
                <a:lstStyle/>
                <a:p>
                  <a:pPr defTabSz="914400">
                    <a:defRPr/>
                  </a:pPr>
                  <a:r>
                    <a:rPr lang="en-US" altLang="zh-TW" dirty="0">
                      <a:latin typeface="Arial" panose="020B0604020202020204" pitchFamily="34" charset="0"/>
                      <a:ea typeface="+mn-ea"/>
                    </a:rPr>
                    <a:t>QP</a:t>
                  </a:r>
                  <a:endParaRPr lang="zh-TW" altLang="en-US" dirty="0">
                    <a:latin typeface="Arial" panose="020B0604020202020204" pitchFamily="34" charset="0"/>
                    <a:ea typeface="+mn-ea"/>
                  </a:endParaRPr>
                </a:p>
              </p:txBody>
            </p:sp>
            <p:grpSp>
              <p:nvGrpSpPr>
                <p:cNvPr id="65" name="群組 64"/>
                <p:cNvGrpSpPr/>
                <p:nvPr/>
              </p:nvGrpSpPr>
              <p:grpSpPr>
                <a:xfrm>
                  <a:off x="2195736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72" name="矩形 71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73" name="群組 72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74" name="矩形 73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5" name="矩形 74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6" name="矩形 75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66" name="群組 65"/>
                <p:cNvGrpSpPr/>
                <p:nvPr/>
              </p:nvGrpSpPr>
              <p:grpSpPr>
                <a:xfrm>
                  <a:off x="2807804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67" name="矩形 66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68" name="群組 67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69" name="矩形 68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0" name="矩形 69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1" name="矩形 70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34843" name="文字方塊 62"/>
              <p:cNvSpPr txBox="1">
                <a:spLocks noChangeArrowheads="1"/>
              </p:cNvSpPr>
              <p:nvPr/>
            </p:nvSpPr>
            <p:spPr bwMode="auto">
              <a:xfrm>
                <a:off x="1979712" y="3969931"/>
                <a:ext cx="1440160" cy="3231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TW" sz="1500">
                    <a:ea typeface="PMingLiU" pitchFamily="18" charset="-120"/>
                  </a:rPr>
                  <a:t>Send   Recv</a:t>
                </a:r>
                <a:endParaRPr lang="zh-TW" altLang="en-US" sz="1500">
                  <a:ea typeface="PMingLiU" pitchFamily="18" charset="-120"/>
                </a:endParaRPr>
              </a:p>
            </p:txBody>
          </p:sp>
        </p:grpSp>
        <p:grpSp>
          <p:nvGrpSpPr>
            <p:cNvPr id="34838" name="群組 52"/>
            <p:cNvGrpSpPr/>
            <p:nvPr/>
          </p:nvGrpSpPr>
          <p:grpSpPr bwMode="auto">
            <a:xfrm>
              <a:off x="3776683" y="2589643"/>
              <a:ext cx="792088" cy="1440160"/>
              <a:chOff x="2043336" y="2564904"/>
              <a:chExt cx="792088" cy="1440160"/>
            </a:xfrm>
          </p:grpSpPr>
          <p:sp>
            <p:nvSpPr>
              <p:cNvPr id="55" name="矩形 54"/>
              <p:cNvSpPr>
                <a:spLocks noChangeArrowheads="1"/>
              </p:cNvSpPr>
              <p:nvPr/>
            </p:nvSpPr>
            <p:spPr bwMode="auto">
              <a:xfrm>
                <a:off x="2042736" y="2564396"/>
                <a:ext cx="792275" cy="1441208"/>
              </a:xfrm>
              <a:prstGeom prst="rect">
                <a:avLst/>
              </a:prstGeom>
              <a:solidFill>
                <a:srgbClr val="92D050"/>
              </a:solidFill>
              <a:ln w="9525">
                <a:solidFill>
                  <a:srgbClr val="98B954"/>
                </a:solidFill>
                <a:miter lim="800000"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/>
              <a:lstStyle/>
              <a:p>
                <a:pPr defTabSz="914400">
                  <a:defRPr/>
                </a:pPr>
                <a:r>
                  <a:rPr lang="en-US" altLang="zh-TW" dirty="0">
                    <a:latin typeface="Arial" panose="020B0604020202020204" pitchFamily="34" charset="0"/>
                    <a:ea typeface="+mn-ea"/>
                  </a:rPr>
                  <a:t>CQ</a:t>
                </a: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sz="1200" dirty="0">
                  <a:latin typeface="Arial" panose="020B0604020202020204" pitchFamily="34" charset="0"/>
                  <a:ea typeface="+mn-ea"/>
                </a:endParaRPr>
              </a:p>
            </p:txBody>
          </p:sp>
          <p:grpSp>
            <p:nvGrpSpPr>
              <p:cNvPr id="56" name="群組 55"/>
              <p:cNvGrpSpPr/>
              <p:nvPr/>
            </p:nvGrpSpPr>
            <p:grpSpPr>
              <a:xfrm>
                <a:off x="2195736" y="2881442"/>
                <a:ext cx="457910" cy="902520"/>
                <a:chOff x="1830634" y="2786006"/>
                <a:chExt cx="457910" cy="902520"/>
              </a:xfrm>
              <a:noFill/>
            </p:grpSpPr>
            <p:sp>
              <p:nvSpPr>
                <p:cNvPr id="57" name="矩形 56"/>
                <p:cNvSpPr/>
                <p:nvPr/>
              </p:nvSpPr>
              <p:spPr bwMode="auto">
                <a:xfrm>
                  <a:off x="1830634" y="3025458"/>
                  <a:ext cx="457910" cy="231020"/>
                </a:xfrm>
                <a:prstGeom prst="rect">
                  <a:avLst/>
                </a:prstGeom>
                <a:grpFill/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/>
                <a:lstStyle/>
                <a:p>
                  <a:pPr defTabSz="914400">
                    <a:defRPr/>
                  </a:pPr>
                  <a:endParaRPr lang="zh-TW" altLang="en-US">
                    <a:solidFill>
                      <a:schemeClr val="tx1"/>
                    </a:solidFill>
                    <a:latin typeface="Arial" panose="020B0604020202020204" pitchFamily="34" charset="0"/>
                  </a:endParaRPr>
                </a:p>
              </p:txBody>
            </p:sp>
            <p:grpSp>
              <p:nvGrpSpPr>
                <p:cNvPr id="58" name="群組 57"/>
                <p:cNvGrpSpPr/>
                <p:nvPr/>
              </p:nvGrpSpPr>
              <p:grpSpPr>
                <a:xfrm>
                  <a:off x="1830634" y="2786006"/>
                  <a:ext cx="457910" cy="902520"/>
                  <a:chOff x="1830634" y="2786006"/>
                  <a:chExt cx="457910" cy="902520"/>
                </a:xfrm>
                <a:grpFill/>
              </p:grpSpPr>
              <p:sp>
                <p:nvSpPr>
                  <p:cNvPr id="59" name="矩形 58"/>
                  <p:cNvSpPr/>
                  <p:nvPr/>
                </p:nvSpPr>
                <p:spPr bwMode="auto">
                  <a:xfrm>
                    <a:off x="1830634" y="27860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60" name="矩形 59"/>
                  <p:cNvSpPr/>
                  <p:nvPr/>
                </p:nvSpPr>
                <p:spPr bwMode="auto">
                  <a:xfrm>
                    <a:off x="1830634" y="3267749"/>
                    <a:ext cx="457910" cy="18093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61" name="矩形 60"/>
                  <p:cNvSpPr/>
                  <p:nvPr/>
                </p:nvSpPr>
                <p:spPr bwMode="auto">
                  <a:xfrm>
                    <a:off x="1830634" y="34575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</p:grpSp>
          </p:grpSp>
        </p:grpSp>
        <p:sp>
          <p:nvSpPr>
            <p:cNvPr id="34839" name="矩形 53"/>
            <p:cNvSpPr>
              <a:spLocks noChangeArrowheads="1"/>
            </p:cNvSpPr>
            <p:nvPr/>
          </p:nvSpPr>
          <p:spPr bwMode="auto">
            <a:xfrm>
              <a:off x="2350046" y="5085184"/>
              <a:ext cx="1059532" cy="500648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round/>
            </a:ln>
          </p:spPr>
          <p:txBody>
            <a:bodyPr anchor="ctr"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 defTabSz="914400"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latin typeface="Arial" panose="020B0604020202020204" pitchFamily="34" charset="0"/>
                  <a:ea typeface="PMingLiU" pitchFamily="18" charset="-120"/>
                </a:rPr>
                <a:t>Port</a:t>
              </a: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</p:grpSp>
      <p:cxnSp>
        <p:nvCxnSpPr>
          <p:cNvPr id="78" name="直線單箭頭接點 77"/>
          <p:cNvCxnSpPr>
            <a:cxnSpLocks noChangeShapeType="1"/>
          </p:cNvCxnSpPr>
          <p:nvPr/>
        </p:nvCxnSpPr>
        <p:spPr bwMode="auto">
          <a:xfrm>
            <a:off x="2482850" y="4978400"/>
            <a:ext cx="0" cy="312738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9" name="橢圓 78"/>
          <p:cNvSpPr>
            <a:spLocks noChangeArrowheads="1"/>
          </p:cNvSpPr>
          <p:nvPr/>
        </p:nvSpPr>
        <p:spPr bwMode="auto">
          <a:xfrm>
            <a:off x="5424488" y="1835150"/>
            <a:ext cx="2420937" cy="381000"/>
          </a:xfrm>
          <a:prstGeom prst="ellipse">
            <a:avLst/>
          </a:prstGeom>
          <a:gradFill rotWithShape="1">
            <a:gsLst>
              <a:gs pos="0">
                <a:srgbClr val="EDEDED"/>
              </a:gs>
              <a:gs pos="64999">
                <a:srgbClr val="D0D0D0"/>
              </a:gs>
              <a:gs pos="100000">
                <a:srgbClr val="BCBCBC"/>
              </a:gs>
            </a:gsLst>
            <a:lin ang="5400000" scaled="1"/>
          </a:gradFill>
          <a:ln w="9525">
            <a:solidFill>
              <a:srgbClr val="000000"/>
            </a:solidFill>
            <a:rou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/>
          <a:lstStyle/>
          <a:p>
            <a:pPr algn="ctr" defTabSz="914400">
              <a:defRPr/>
            </a:pPr>
            <a:r>
              <a:rPr lang="en-US" altLang="zh-TW" sz="1500" dirty="0">
                <a:latin typeface="Arial" panose="020B0604020202020204" pitchFamily="34" charset="0"/>
                <a:ea typeface="+mn-ea"/>
              </a:rPr>
              <a:t>Remote Process</a:t>
            </a:r>
            <a:endParaRPr lang="zh-TW" altLang="en-US" sz="1500" dirty="0">
              <a:latin typeface="Arial" panose="020B0604020202020204" pitchFamily="34" charset="0"/>
              <a:ea typeface="+mn-ea"/>
            </a:endParaRPr>
          </a:p>
        </p:txBody>
      </p:sp>
      <p:cxnSp>
        <p:nvCxnSpPr>
          <p:cNvPr id="81" name="直線單箭頭接點 80"/>
          <p:cNvCxnSpPr>
            <a:cxnSpLocks noChangeShapeType="1"/>
          </p:cNvCxnSpPr>
          <p:nvPr/>
        </p:nvCxnSpPr>
        <p:spPr bwMode="auto">
          <a:xfrm>
            <a:off x="6594475" y="4945063"/>
            <a:ext cx="0" cy="319087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" name="橢圓 81"/>
          <p:cNvSpPr>
            <a:spLocks noChangeArrowheads="1"/>
          </p:cNvSpPr>
          <p:nvPr/>
        </p:nvSpPr>
        <p:spPr bwMode="auto">
          <a:xfrm>
            <a:off x="1271588" y="1855788"/>
            <a:ext cx="2193925" cy="381000"/>
          </a:xfrm>
          <a:prstGeom prst="ellipse">
            <a:avLst/>
          </a:prstGeom>
          <a:gradFill rotWithShape="1">
            <a:gsLst>
              <a:gs pos="0">
                <a:srgbClr val="EDEDED"/>
              </a:gs>
              <a:gs pos="64999">
                <a:srgbClr val="D0D0D0"/>
              </a:gs>
              <a:gs pos="100000">
                <a:srgbClr val="BCBCBC"/>
              </a:gs>
            </a:gsLst>
            <a:lin ang="5400000" scaled="1"/>
          </a:gradFill>
          <a:ln w="9525">
            <a:solidFill>
              <a:srgbClr val="000000"/>
            </a:solidFill>
            <a:rou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/>
          <a:lstStyle/>
          <a:p>
            <a:pPr algn="ctr" defTabSz="914400">
              <a:defRPr/>
            </a:pPr>
            <a:r>
              <a:rPr lang="en-US" altLang="zh-TW" dirty="0">
                <a:latin typeface="Arial" panose="020B0604020202020204" pitchFamily="34" charset="0"/>
                <a:ea typeface="+mn-ea"/>
              </a:rPr>
              <a:t>Process</a:t>
            </a:r>
            <a:endParaRPr lang="zh-TW" altLang="en-US" dirty="0">
              <a:latin typeface="Arial" panose="020B0604020202020204" pitchFamily="34" charset="0"/>
              <a:ea typeface="+mn-ea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1848912" y="2066363"/>
            <a:ext cx="490840" cy="246221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1000" b="1" dirty="0">
                <a:solidFill>
                  <a:srgbClr val="663300"/>
                </a:solidFill>
                <a:latin typeface="Arial" panose="020B0604020202020204" pitchFamily="34" charset="0"/>
              </a:rPr>
              <a:t>WQE</a:t>
            </a:r>
            <a:endParaRPr lang="zh-TW" altLang="en-US" sz="1000" b="1" dirty="0">
              <a:solidFill>
                <a:srgbClr val="663300"/>
              </a:solidFill>
              <a:latin typeface="Arial" panose="020B0604020202020204" pitchFamily="34" charset="0"/>
            </a:endParaRPr>
          </a:p>
        </p:txBody>
      </p:sp>
      <p:sp>
        <p:nvSpPr>
          <p:cNvPr id="34829" name="矩形 82"/>
          <p:cNvSpPr>
            <a:spLocks noChangeArrowheads="1"/>
          </p:cNvSpPr>
          <p:nvPr/>
        </p:nvSpPr>
        <p:spPr bwMode="auto">
          <a:xfrm>
            <a:off x="2389188" y="6015038"/>
            <a:ext cx="4435475" cy="574675"/>
          </a:xfrm>
          <a:prstGeom prst="rect">
            <a:avLst/>
          </a:prstGeom>
          <a:solidFill>
            <a:srgbClr val="CCFF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defTabSz="914400" eaLnBrk="1" hangingPunct="1">
              <a:spcBef>
                <a:spcPct val="0"/>
              </a:spcBef>
              <a:buFontTx/>
              <a:buNone/>
            </a:pPr>
            <a:r>
              <a:rPr lang="en-US" altLang="zh-TW" sz="1800">
                <a:latin typeface="Arial" panose="020B0604020202020204" pitchFamily="34" charset="0"/>
                <a:ea typeface="PMingLiU" pitchFamily="18" charset="-120"/>
              </a:rPr>
              <a:t>Fabric</a:t>
            </a:r>
            <a:endParaRPr lang="zh-TW" altLang="en-US" sz="1800">
              <a:latin typeface="Arial" panose="020B0604020202020204" pitchFamily="34" charset="0"/>
              <a:ea typeface="PMingLiU" pitchFamily="18" charset="-120"/>
            </a:endParaRPr>
          </a:p>
        </p:txBody>
      </p:sp>
      <p:cxnSp>
        <p:nvCxnSpPr>
          <p:cNvPr id="80" name="肘形接點 79"/>
          <p:cNvCxnSpPr>
            <a:cxnSpLocks noChangeShapeType="1"/>
            <a:stCxn id="34852" idx="2"/>
            <a:endCxn id="34839" idx="2"/>
          </p:cNvCxnSpPr>
          <p:nvPr/>
        </p:nvCxnSpPr>
        <p:spPr bwMode="auto">
          <a:xfrm rot="5400000" flipH="1" flipV="1">
            <a:off x="4479132" y="3713956"/>
            <a:ext cx="33338" cy="4111625"/>
          </a:xfrm>
          <a:prstGeom prst="bentConnector3">
            <a:avLst>
              <a:gd name="adj1" fmla="val -1158347"/>
            </a:avLst>
          </a:prstGeom>
          <a:noFill/>
          <a:ln w="38100">
            <a:solidFill>
              <a:schemeClr val="tx1"/>
            </a:solidFill>
            <a:miter lim="800000"/>
            <a:headEnd type="arrow" w="med" len="med"/>
            <a:tailEnd type="arrow" w="med" len="med"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4" name="矩形 83"/>
          <p:cNvSpPr/>
          <p:nvPr/>
        </p:nvSpPr>
        <p:spPr>
          <a:xfrm>
            <a:off x="6552220" y="3938775"/>
            <a:ext cx="490840" cy="246221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1000" b="1" dirty="0">
                <a:solidFill>
                  <a:srgbClr val="663300"/>
                </a:solidFill>
                <a:latin typeface="Arial" panose="020B0604020202020204" pitchFamily="34" charset="0"/>
              </a:rPr>
              <a:t>WQE</a:t>
            </a:r>
            <a:endParaRPr lang="zh-TW" altLang="en-US" sz="1000" b="1" dirty="0">
              <a:solidFill>
                <a:srgbClr val="6633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2.22222E-6 L 0.00018 0.272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6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Send and Receive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3584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TW" altLang="en-US" smtClean="0">
              <a:ea typeface="PMingLiU" pitchFamily="18" charset="-120"/>
            </a:endParaRPr>
          </a:p>
        </p:txBody>
      </p:sp>
      <p:grpSp>
        <p:nvGrpSpPr>
          <p:cNvPr id="35844" name="群組 46"/>
          <p:cNvGrpSpPr/>
          <p:nvPr/>
        </p:nvGrpSpPr>
        <p:grpSpPr bwMode="auto">
          <a:xfrm>
            <a:off x="604838" y="2620963"/>
            <a:ext cx="3671887" cy="3165475"/>
            <a:chOff x="1043608" y="2420888"/>
            <a:chExt cx="3672408" cy="3164944"/>
          </a:xfrm>
        </p:grpSpPr>
        <p:sp>
          <p:nvSpPr>
            <p:cNvPr id="35874" name="圓角矩形 5"/>
            <p:cNvSpPr>
              <a:spLocks noChangeArrowheads="1"/>
            </p:cNvSpPr>
            <p:nvPr/>
          </p:nvSpPr>
          <p:spPr bwMode="auto">
            <a:xfrm>
              <a:off x="1043608" y="2420888"/>
              <a:ext cx="3672408" cy="288032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  <p:sp>
          <p:nvSpPr>
            <p:cNvPr id="4" name="矩形 3"/>
            <p:cNvSpPr>
              <a:spLocks noChangeArrowheads="1"/>
            </p:cNvSpPr>
            <p:nvPr/>
          </p:nvSpPr>
          <p:spPr bwMode="auto">
            <a:xfrm>
              <a:off x="1504048" y="3355768"/>
              <a:ext cx="2835677" cy="1420575"/>
            </a:xfrm>
            <a:prstGeom prst="rect">
              <a:avLst/>
            </a:prstGeom>
            <a:gradFill rotWithShape="1">
              <a:gsLst>
                <a:gs pos="0">
                  <a:srgbClr val="FFE5E5"/>
                </a:gs>
                <a:gs pos="64999">
                  <a:srgbClr val="FFBEBD"/>
                </a:gs>
                <a:gs pos="100000">
                  <a:srgbClr val="FFA2A1"/>
                </a:gs>
              </a:gsLst>
              <a:lin ang="5400000" scaled="1"/>
            </a:gradFill>
            <a:ln w="9525">
              <a:solidFill>
                <a:srgbClr val="BE4B48"/>
              </a:solidFill>
              <a:miter lim="800000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anchor="b"/>
            <a:lstStyle/>
            <a:p>
              <a:pPr>
                <a:defRPr/>
              </a:pPr>
              <a:r>
                <a:rPr lang="en-US" altLang="zh-TW" dirty="0">
                  <a:latin typeface="Arial" panose="020B0604020202020204" pitchFamily="34" charset="0"/>
                  <a:ea typeface="+mn-ea"/>
                </a:rPr>
                <a:t>Transport Engine</a:t>
              </a:r>
              <a:endParaRPr lang="zh-TW" altLang="en-US" dirty="0">
                <a:latin typeface="Arial" panose="020B0604020202020204" pitchFamily="34" charset="0"/>
                <a:ea typeface="+mn-ea"/>
              </a:endParaRPr>
            </a:p>
          </p:txBody>
        </p:sp>
        <p:sp>
          <p:nvSpPr>
            <p:cNvPr id="35876" name="矩形 6"/>
            <p:cNvSpPr>
              <a:spLocks noChangeArrowheads="1"/>
            </p:cNvSpPr>
            <p:nvPr/>
          </p:nvSpPr>
          <p:spPr bwMode="auto">
            <a:xfrm>
              <a:off x="1159748" y="4689177"/>
              <a:ext cx="1107996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Channel </a:t>
              </a:r>
              <a:endParaRPr lang="en-US" altLang="zh-TW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Adapter</a:t>
              </a:r>
              <a:endParaRPr lang="zh-TW" altLang="en-US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</p:txBody>
        </p:sp>
        <p:grpSp>
          <p:nvGrpSpPr>
            <p:cNvPr id="35877" name="群組 44"/>
            <p:cNvGrpSpPr/>
            <p:nvPr/>
          </p:nvGrpSpPr>
          <p:grpSpPr bwMode="auto">
            <a:xfrm>
              <a:off x="1979712" y="2799586"/>
              <a:ext cx="1656184" cy="1493510"/>
              <a:chOff x="1851112" y="2799586"/>
              <a:chExt cx="1656184" cy="1493510"/>
            </a:xfrm>
          </p:grpSpPr>
          <p:grpSp>
            <p:nvGrpSpPr>
              <p:cNvPr id="35882" name="群組 28"/>
              <p:cNvGrpSpPr/>
              <p:nvPr/>
            </p:nvGrpSpPr>
            <p:grpSpPr bwMode="auto">
              <a:xfrm>
                <a:off x="1851112" y="2799586"/>
                <a:ext cx="1656184" cy="1440160"/>
                <a:chOff x="1907704" y="2564904"/>
                <a:chExt cx="1656184" cy="1440160"/>
              </a:xfrm>
            </p:grpSpPr>
            <p:sp>
              <p:nvSpPr>
                <p:cNvPr id="21" name="矩形 20"/>
                <p:cNvSpPr>
                  <a:spLocks noChangeArrowheads="1"/>
                </p:cNvSpPr>
                <p:nvPr/>
              </p:nvSpPr>
              <p:spPr bwMode="auto">
                <a:xfrm>
                  <a:off x="1908358" y="2565554"/>
                  <a:ext cx="1655997" cy="1439621"/>
                </a:xfrm>
                <a:prstGeom prst="rect">
                  <a:avLst/>
                </a:prstGeom>
                <a:solidFill>
                  <a:srgbClr val="FFC000"/>
                </a:solidFill>
                <a:ln w="9525">
                  <a:solidFill>
                    <a:srgbClr val="98B954"/>
                  </a:solidFill>
                  <a:miter lim="800000"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/>
                <a:lstStyle/>
                <a:p>
                  <a:pPr defTabSz="914400">
                    <a:defRPr/>
                  </a:pPr>
                  <a:r>
                    <a:rPr lang="en-US" altLang="zh-TW" dirty="0">
                      <a:latin typeface="Arial" panose="020B0604020202020204" pitchFamily="34" charset="0"/>
                      <a:ea typeface="+mn-ea"/>
                    </a:rPr>
                    <a:t>QP</a:t>
                  </a:r>
                  <a:endParaRPr lang="zh-TW" altLang="en-US" dirty="0">
                    <a:latin typeface="Arial" panose="020B0604020202020204" pitchFamily="34" charset="0"/>
                    <a:ea typeface="+mn-ea"/>
                  </a:endParaRPr>
                </a:p>
              </p:txBody>
            </p:sp>
            <p:grpSp>
              <p:nvGrpSpPr>
                <p:cNvPr id="14" name="群組 13"/>
                <p:cNvGrpSpPr/>
                <p:nvPr/>
              </p:nvGrpSpPr>
              <p:grpSpPr>
                <a:xfrm>
                  <a:off x="2195736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10" name="矩形 9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13" name="群組 12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8" name="矩形 7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1" name="矩形 10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2" name="矩形 11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22" name="群組 21"/>
                <p:cNvGrpSpPr/>
                <p:nvPr/>
              </p:nvGrpSpPr>
              <p:grpSpPr>
                <a:xfrm>
                  <a:off x="2807804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23" name="矩形 22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24" name="群組 23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25" name="矩形 24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6" name="矩形 25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7" name="矩形 26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35883" name="文字方塊 27"/>
              <p:cNvSpPr txBox="1">
                <a:spLocks noChangeArrowheads="1"/>
              </p:cNvSpPr>
              <p:nvPr/>
            </p:nvSpPr>
            <p:spPr bwMode="auto">
              <a:xfrm>
                <a:off x="1979712" y="3969931"/>
                <a:ext cx="1440160" cy="3231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TW" sz="1500">
                    <a:ea typeface="PMingLiU" pitchFamily="18" charset="-120"/>
                  </a:rPr>
                  <a:t>Send   Recv</a:t>
                </a:r>
                <a:endParaRPr lang="zh-TW" altLang="en-US" sz="1500">
                  <a:ea typeface="PMingLiU" pitchFamily="18" charset="-120"/>
                </a:endParaRPr>
              </a:p>
            </p:txBody>
          </p:sp>
        </p:grpSp>
        <p:grpSp>
          <p:nvGrpSpPr>
            <p:cNvPr id="35878" name="群組 29"/>
            <p:cNvGrpSpPr/>
            <p:nvPr/>
          </p:nvGrpSpPr>
          <p:grpSpPr bwMode="auto">
            <a:xfrm>
              <a:off x="3776683" y="2589643"/>
              <a:ext cx="792088" cy="1440160"/>
              <a:chOff x="2043336" y="2564904"/>
              <a:chExt cx="792088" cy="1440160"/>
            </a:xfrm>
          </p:grpSpPr>
          <p:sp>
            <p:nvSpPr>
              <p:cNvPr id="31" name="矩形 30"/>
              <p:cNvSpPr>
                <a:spLocks noChangeArrowheads="1"/>
              </p:cNvSpPr>
              <p:nvPr/>
            </p:nvSpPr>
            <p:spPr bwMode="auto">
              <a:xfrm>
                <a:off x="2042736" y="2564396"/>
                <a:ext cx="792275" cy="1441208"/>
              </a:xfrm>
              <a:prstGeom prst="rect">
                <a:avLst/>
              </a:prstGeom>
              <a:solidFill>
                <a:srgbClr val="92D050"/>
              </a:solidFill>
              <a:ln w="9525">
                <a:solidFill>
                  <a:srgbClr val="98B954"/>
                </a:solidFill>
                <a:miter lim="800000"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/>
              <a:lstStyle/>
              <a:p>
                <a:pPr defTabSz="914400">
                  <a:defRPr/>
                </a:pPr>
                <a:r>
                  <a:rPr lang="en-US" altLang="zh-TW" dirty="0">
                    <a:latin typeface="Arial" panose="020B0604020202020204" pitchFamily="34" charset="0"/>
                    <a:ea typeface="+mn-ea"/>
                  </a:rPr>
                  <a:t>CQ</a:t>
                </a: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sz="1200" dirty="0">
                  <a:latin typeface="Arial" panose="020B0604020202020204" pitchFamily="34" charset="0"/>
                  <a:ea typeface="+mn-ea"/>
                </a:endParaRPr>
              </a:p>
            </p:txBody>
          </p:sp>
          <p:grpSp>
            <p:nvGrpSpPr>
              <p:cNvPr id="32" name="群組 31"/>
              <p:cNvGrpSpPr/>
              <p:nvPr/>
            </p:nvGrpSpPr>
            <p:grpSpPr>
              <a:xfrm>
                <a:off x="2195736" y="2881442"/>
                <a:ext cx="457910" cy="902520"/>
                <a:chOff x="1830634" y="2786006"/>
                <a:chExt cx="457910" cy="902520"/>
              </a:xfrm>
              <a:noFill/>
            </p:grpSpPr>
            <p:sp>
              <p:nvSpPr>
                <p:cNvPr id="39" name="矩形 38"/>
                <p:cNvSpPr/>
                <p:nvPr/>
              </p:nvSpPr>
              <p:spPr bwMode="auto">
                <a:xfrm>
                  <a:off x="1830634" y="3025458"/>
                  <a:ext cx="457910" cy="231020"/>
                </a:xfrm>
                <a:prstGeom prst="rect">
                  <a:avLst/>
                </a:prstGeom>
                <a:grpFill/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/>
                <a:lstStyle/>
                <a:p>
                  <a:pPr defTabSz="914400">
                    <a:defRPr/>
                  </a:pPr>
                  <a:endParaRPr lang="zh-TW" altLang="en-US">
                    <a:solidFill>
                      <a:schemeClr val="tx1"/>
                    </a:solidFill>
                    <a:latin typeface="Arial" panose="020B0604020202020204" pitchFamily="34" charset="0"/>
                  </a:endParaRPr>
                </a:p>
              </p:txBody>
            </p:sp>
            <p:grpSp>
              <p:nvGrpSpPr>
                <p:cNvPr id="40" name="群組 39"/>
                <p:cNvGrpSpPr/>
                <p:nvPr/>
              </p:nvGrpSpPr>
              <p:grpSpPr>
                <a:xfrm>
                  <a:off x="1830634" y="2786006"/>
                  <a:ext cx="457910" cy="902520"/>
                  <a:chOff x="1830634" y="2786006"/>
                  <a:chExt cx="457910" cy="902520"/>
                </a:xfrm>
                <a:grpFill/>
              </p:grpSpPr>
              <p:sp>
                <p:nvSpPr>
                  <p:cNvPr id="41" name="矩形 40"/>
                  <p:cNvSpPr/>
                  <p:nvPr/>
                </p:nvSpPr>
                <p:spPr bwMode="auto">
                  <a:xfrm>
                    <a:off x="1830634" y="27860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42" name="矩形 41"/>
                  <p:cNvSpPr/>
                  <p:nvPr/>
                </p:nvSpPr>
                <p:spPr bwMode="auto">
                  <a:xfrm>
                    <a:off x="1830634" y="3267749"/>
                    <a:ext cx="457910" cy="18093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43" name="矩形 42"/>
                  <p:cNvSpPr/>
                  <p:nvPr/>
                </p:nvSpPr>
                <p:spPr bwMode="auto">
                  <a:xfrm>
                    <a:off x="1830634" y="34575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</p:grpSp>
          </p:grpSp>
        </p:grpSp>
        <p:sp>
          <p:nvSpPr>
            <p:cNvPr id="35879" name="矩形 45"/>
            <p:cNvSpPr>
              <a:spLocks noChangeArrowheads="1"/>
            </p:cNvSpPr>
            <p:nvPr/>
          </p:nvSpPr>
          <p:spPr bwMode="auto">
            <a:xfrm>
              <a:off x="2350046" y="5085184"/>
              <a:ext cx="1059532" cy="500648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round/>
            </a:ln>
          </p:spPr>
          <p:txBody>
            <a:bodyPr anchor="ctr"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 defTabSz="914400"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latin typeface="Arial" panose="020B0604020202020204" pitchFamily="34" charset="0"/>
                  <a:ea typeface="PMingLiU" pitchFamily="18" charset="-120"/>
                </a:rPr>
                <a:t>Port</a:t>
              </a: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</p:grpSp>
      <p:grpSp>
        <p:nvGrpSpPr>
          <p:cNvPr id="35845" name="群組 47"/>
          <p:cNvGrpSpPr/>
          <p:nvPr/>
        </p:nvGrpSpPr>
        <p:grpSpPr bwMode="auto">
          <a:xfrm>
            <a:off x="4716463" y="2587625"/>
            <a:ext cx="3671887" cy="3165475"/>
            <a:chOff x="1043608" y="2420888"/>
            <a:chExt cx="3672408" cy="3164944"/>
          </a:xfrm>
        </p:grpSpPr>
        <p:sp>
          <p:nvSpPr>
            <p:cNvPr id="35861" name="圓角矩形 48"/>
            <p:cNvSpPr>
              <a:spLocks noChangeArrowheads="1"/>
            </p:cNvSpPr>
            <p:nvPr/>
          </p:nvSpPr>
          <p:spPr bwMode="auto">
            <a:xfrm>
              <a:off x="1043608" y="2420888"/>
              <a:ext cx="3672408" cy="288032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  <p:sp>
          <p:nvSpPr>
            <p:cNvPr id="50" name="矩形 49"/>
            <p:cNvSpPr>
              <a:spLocks noChangeArrowheads="1"/>
            </p:cNvSpPr>
            <p:nvPr/>
          </p:nvSpPr>
          <p:spPr bwMode="auto">
            <a:xfrm>
              <a:off x="1504048" y="3355769"/>
              <a:ext cx="2835677" cy="1420574"/>
            </a:xfrm>
            <a:prstGeom prst="rect">
              <a:avLst/>
            </a:prstGeom>
            <a:gradFill rotWithShape="1">
              <a:gsLst>
                <a:gs pos="0">
                  <a:srgbClr val="FFE5E5"/>
                </a:gs>
                <a:gs pos="64999">
                  <a:srgbClr val="FFBEBD"/>
                </a:gs>
                <a:gs pos="100000">
                  <a:srgbClr val="FFA2A1"/>
                </a:gs>
              </a:gsLst>
              <a:lin ang="5400000" scaled="1"/>
            </a:gradFill>
            <a:ln w="9525">
              <a:solidFill>
                <a:srgbClr val="BE4B48"/>
              </a:solidFill>
              <a:miter lim="800000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anchor="b"/>
            <a:lstStyle/>
            <a:p>
              <a:pPr>
                <a:defRPr/>
              </a:pPr>
              <a:r>
                <a:rPr lang="en-US" altLang="zh-TW" dirty="0">
                  <a:latin typeface="Arial" panose="020B0604020202020204" pitchFamily="34" charset="0"/>
                  <a:ea typeface="+mn-ea"/>
                </a:rPr>
                <a:t>Transport Engine</a:t>
              </a:r>
              <a:endParaRPr lang="zh-TW" altLang="en-US" dirty="0">
                <a:latin typeface="Arial" panose="020B0604020202020204" pitchFamily="34" charset="0"/>
                <a:ea typeface="+mn-ea"/>
              </a:endParaRPr>
            </a:p>
          </p:txBody>
        </p:sp>
        <p:sp>
          <p:nvSpPr>
            <p:cNvPr id="35863" name="矩形 50"/>
            <p:cNvSpPr>
              <a:spLocks noChangeArrowheads="1"/>
            </p:cNvSpPr>
            <p:nvPr/>
          </p:nvSpPr>
          <p:spPr bwMode="auto">
            <a:xfrm>
              <a:off x="1159748" y="4689177"/>
              <a:ext cx="1107996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Channel </a:t>
              </a:r>
              <a:endParaRPr lang="en-US" altLang="zh-TW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Adapter</a:t>
              </a:r>
              <a:endParaRPr lang="zh-TW" altLang="en-US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</p:txBody>
        </p:sp>
        <p:grpSp>
          <p:nvGrpSpPr>
            <p:cNvPr id="35864" name="群組 51"/>
            <p:cNvGrpSpPr/>
            <p:nvPr/>
          </p:nvGrpSpPr>
          <p:grpSpPr bwMode="auto">
            <a:xfrm>
              <a:off x="1979712" y="2799586"/>
              <a:ext cx="1656184" cy="1493510"/>
              <a:chOff x="1851112" y="2799586"/>
              <a:chExt cx="1656184" cy="1493510"/>
            </a:xfrm>
          </p:grpSpPr>
          <p:grpSp>
            <p:nvGrpSpPr>
              <p:cNvPr id="35869" name="群組 61"/>
              <p:cNvGrpSpPr/>
              <p:nvPr/>
            </p:nvGrpSpPr>
            <p:grpSpPr bwMode="auto">
              <a:xfrm>
                <a:off x="1851112" y="2799586"/>
                <a:ext cx="1656184" cy="1440160"/>
                <a:chOff x="1907704" y="2564904"/>
                <a:chExt cx="1656184" cy="1440160"/>
              </a:xfrm>
            </p:grpSpPr>
            <p:sp>
              <p:nvSpPr>
                <p:cNvPr id="64" name="矩形 63"/>
                <p:cNvSpPr>
                  <a:spLocks noChangeArrowheads="1"/>
                </p:cNvSpPr>
                <p:nvPr/>
              </p:nvSpPr>
              <p:spPr bwMode="auto">
                <a:xfrm>
                  <a:off x="1908358" y="2565555"/>
                  <a:ext cx="1655997" cy="1439620"/>
                </a:xfrm>
                <a:prstGeom prst="rect">
                  <a:avLst/>
                </a:prstGeom>
                <a:solidFill>
                  <a:srgbClr val="FFC000"/>
                </a:solidFill>
                <a:ln w="9525">
                  <a:solidFill>
                    <a:srgbClr val="98B954"/>
                  </a:solidFill>
                  <a:miter lim="800000"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/>
                <a:lstStyle/>
                <a:p>
                  <a:pPr defTabSz="914400">
                    <a:defRPr/>
                  </a:pPr>
                  <a:r>
                    <a:rPr lang="en-US" altLang="zh-TW" dirty="0">
                      <a:latin typeface="Arial" panose="020B0604020202020204" pitchFamily="34" charset="0"/>
                      <a:ea typeface="+mn-ea"/>
                    </a:rPr>
                    <a:t>QP</a:t>
                  </a:r>
                  <a:endParaRPr lang="zh-TW" altLang="en-US" dirty="0">
                    <a:latin typeface="Arial" panose="020B0604020202020204" pitchFamily="34" charset="0"/>
                    <a:ea typeface="+mn-ea"/>
                  </a:endParaRPr>
                </a:p>
              </p:txBody>
            </p:sp>
            <p:grpSp>
              <p:nvGrpSpPr>
                <p:cNvPr id="65" name="群組 64"/>
                <p:cNvGrpSpPr/>
                <p:nvPr/>
              </p:nvGrpSpPr>
              <p:grpSpPr>
                <a:xfrm>
                  <a:off x="2195736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72" name="矩形 71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73" name="群組 72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74" name="矩形 73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5" name="矩形 74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6" name="矩形 75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66" name="群組 65"/>
                <p:cNvGrpSpPr/>
                <p:nvPr/>
              </p:nvGrpSpPr>
              <p:grpSpPr>
                <a:xfrm>
                  <a:off x="2807804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67" name="矩形 66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68" name="群組 67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69" name="矩形 68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0" name="矩形 69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1" name="矩形 70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35870" name="文字方塊 62"/>
              <p:cNvSpPr txBox="1">
                <a:spLocks noChangeArrowheads="1"/>
              </p:cNvSpPr>
              <p:nvPr/>
            </p:nvSpPr>
            <p:spPr bwMode="auto">
              <a:xfrm>
                <a:off x="1979712" y="3969931"/>
                <a:ext cx="1440160" cy="3231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TW" sz="1500">
                    <a:ea typeface="PMingLiU" pitchFamily="18" charset="-120"/>
                  </a:rPr>
                  <a:t>Send   Recv</a:t>
                </a:r>
                <a:endParaRPr lang="zh-TW" altLang="en-US" sz="1500">
                  <a:ea typeface="PMingLiU" pitchFamily="18" charset="-120"/>
                </a:endParaRPr>
              </a:p>
            </p:txBody>
          </p:sp>
        </p:grpSp>
        <p:grpSp>
          <p:nvGrpSpPr>
            <p:cNvPr id="35865" name="群組 52"/>
            <p:cNvGrpSpPr/>
            <p:nvPr/>
          </p:nvGrpSpPr>
          <p:grpSpPr bwMode="auto">
            <a:xfrm>
              <a:off x="3776683" y="2589643"/>
              <a:ext cx="792088" cy="1440160"/>
              <a:chOff x="2043336" y="2564904"/>
              <a:chExt cx="792088" cy="1440160"/>
            </a:xfrm>
          </p:grpSpPr>
          <p:sp>
            <p:nvSpPr>
              <p:cNvPr id="55" name="矩形 54"/>
              <p:cNvSpPr>
                <a:spLocks noChangeArrowheads="1"/>
              </p:cNvSpPr>
              <p:nvPr/>
            </p:nvSpPr>
            <p:spPr bwMode="auto">
              <a:xfrm>
                <a:off x="2042736" y="2564396"/>
                <a:ext cx="792275" cy="1441208"/>
              </a:xfrm>
              <a:prstGeom prst="rect">
                <a:avLst/>
              </a:prstGeom>
              <a:solidFill>
                <a:srgbClr val="92D050"/>
              </a:solidFill>
              <a:ln w="9525">
                <a:solidFill>
                  <a:srgbClr val="98B954"/>
                </a:solidFill>
                <a:miter lim="800000"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/>
              <a:lstStyle/>
              <a:p>
                <a:pPr defTabSz="914400">
                  <a:defRPr/>
                </a:pPr>
                <a:r>
                  <a:rPr lang="en-US" altLang="zh-TW" dirty="0">
                    <a:latin typeface="Arial" panose="020B0604020202020204" pitchFamily="34" charset="0"/>
                    <a:ea typeface="+mn-ea"/>
                  </a:rPr>
                  <a:t>CQ</a:t>
                </a: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sz="1200" dirty="0">
                  <a:latin typeface="Arial" panose="020B0604020202020204" pitchFamily="34" charset="0"/>
                  <a:ea typeface="+mn-ea"/>
                </a:endParaRPr>
              </a:p>
            </p:txBody>
          </p:sp>
          <p:grpSp>
            <p:nvGrpSpPr>
              <p:cNvPr id="56" name="群組 55"/>
              <p:cNvGrpSpPr/>
              <p:nvPr/>
            </p:nvGrpSpPr>
            <p:grpSpPr>
              <a:xfrm>
                <a:off x="2195736" y="2881442"/>
                <a:ext cx="457910" cy="902520"/>
                <a:chOff x="1830634" y="2786006"/>
                <a:chExt cx="457910" cy="902520"/>
              </a:xfrm>
              <a:noFill/>
            </p:grpSpPr>
            <p:sp>
              <p:nvSpPr>
                <p:cNvPr id="57" name="矩形 56"/>
                <p:cNvSpPr/>
                <p:nvPr/>
              </p:nvSpPr>
              <p:spPr bwMode="auto">
                <a:xfrm>
                  <a:off x="1830634" y="3025458"/>
                  <a:ext cx="457910" cy="231020"/>
                </a:xfrm>
                <a:prstGeom prst="rect">
                  <a:avLst/>
                </a:prstGeom>
                <a:grpFill/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/>
                <a:lstStyle/>
                <a:p>
                  <a:pPr defTabSz="914400">
                    <a:defRPr/>
                  </a:pPr>
                  <a:endParaRPr lang="zh-TW" altLang="en-US">
                    <a:solidFill>
                      <a:schemeClr val="tx1"/>
                    </a:solidFill>
                    <a:latin typeface="Arial" panose="020B0604020202020204" pitchFamily="34" charset="0"/>
                  </a:endParaRPr>
                </a:p>
              </p:txBody>
            </p:sp>
            <p:grpSp>
              <p:nvGrpSpPr>
                <p:cNvPr id="58" name="群組 57"/>
                <p:cNvGrpSpPr/>
                <p:nvPr/>
              </p:nvGrpSpPr>
              <p:grpSpPr>
                <a:xfrm>
                  <a:off x="1830634" y="2786006"/>
                  <a:ext cx="457910" cy="902520"/>
                  <a:chOff x="1830634" y="2786006"/>
                  <a:chExt cx="457910" cy="902520"/>
                </a:xfrm>
                <a:grpFill/>
              </p:grpSpPr>
              <p:sp>
                <p:nvSpPr>
                  <p:cNvPr id="59" name="矩形 58"/>
                  <p:cNvSpPr/>
                  <p:nvPr/>
                </p:nvSpPr>
                <p:spPr bwMode="auto">
                  <a:xfrm>
                    <a:off x="1830634" y="27860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60" name="矩形 59"/>
                  <p:cNvSpPr/>
                  <p:nvPr/>
                </p:nvSpPr>
                <p:spPr bwMode="auto">
                  <a:xfrm>
                    <a:off x="1830634" y="3267749"/>
                    <a:ext cx="457910" cy="18093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61" name="矩形 60"/>
                  <p:cNvSpPr/>
                  <p:nvPr/>
                </p:nvSpPr>
                <p:spPr bwMode="auto">
                  <a:xfrm>
                    <a:off x="1830634" y="34575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</p:grpSp>
          </p:grpSp>
        </p:grpSp>
        <p:sp>
          <p:nvSpPr>
            <p:cNvPr id="35866" name="矩形 53"/>
            <p:cNvSpPr>
              <a:spLocks noChangeArrowheads="1"/>
            </p:cNvSpPr>
            <p:nvPr/>
          </p:nvSpPr>
          <p:spPr bwMode="auto">
            <a:xfrm>
              <a:off x="2350046" y="5085184"/>
              <a:ext cx="1059532" cy="500648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round/>
            </a:ln>
          </p:spPr>
          <p:txBody>
            <a:bodyPr anchor="ctr"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 defTabSz="914400"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latin typeface="Arial" panose="020B0604020202020204" pitchFamily="34" charset="0"/>
                  <a:ea typeface="PMingLiU" pitchFamily="18" charset="-120"/>
                </a:rPr>
                <a:t>Port</a:t>
              </a: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</p:grpSp>
      <p:sp>
        <p:nvSpPr>
          <p:cNvPr id="77" name="矩形 76"/>
          <p:cNvSpPr/>
          <p:nvPr/>
        </p:nvSpPr>
        <p:spPr>
          <a:xfrm>
            <a:off x="1828600" y="3974979"/>
            <a:ext cx="490840" cy="246221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1000" b="1" dirty="0">
                <a:solidFill>
                  <a:srgbClr val="663300"/>
                </a:solidFill>
                <a:latin typeface="Arial" panose="020B0604020202020204" pitchFamily="34" charset="0"/>
              </a:rPr>
              <a:t>WQE</a:t>
            </a:r>
            <a:endParaRPr lang="zh-TW" altLang="en-US" sz="1000" b="1" dirty="0">
              <a:solidFill>
                <a:srgbClr val="663300"/>
              </a:solidFill>
              <a:latin typeface="Arial" panose="020B0604020202020204" pitchFamily="34" charset="0"/>
            </a:endParaRPr>
          </a:p>
        </p:txBody>
      </p:sp>
      <p:cxnSp>
        <p:nvCxnSpPr>
          <p:cNvPr id="78" name="直線單箭頭接點 77"/>
          <p:cNvCxnSpPr>
            <a:cxnSpLocks noChangeShapeType="1"/>
          </p:cNvCxnSpPr>
          <p:nvPr/>
        </p:nvCxnSpPr>
        <p:spPr bwMode="auto">
          <a:xfrm>
            <a:off x="2482850" y="4978400"/>
            <a:ext cx="0" cy="312738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9" name="橢圓 78"/>
          <p:cNvSpPr>
            <a:spLocks noChangeArrowheads="1"/>
          </p:cNvSpPr>
          <p:nvPr/>
        </p:nvSpPr>
        <p:spPr bwMode="auto">
          <a:xfrm>
            <a:off x="5424488" y="1835150"/>
            <a:ext cx="2420937" cy="381000"/>
          </a:xfrm>
          <a:prstGeom prst="ellipse">
            <a:avLst/>
          </a:prstGeom>
          <a:gradFill rotWithShape="1">
            <a:gsLst>
              <a:gs pos="0">
                <a:srgbClr val="EDEDED"/>
              </a:gs>
              <a:gs pos="64999">
                <a:srgbClr val="D0D0D0"/>
              </a:gs>
              <a:gs pos="100000">
                <a:srgbClr val="BCBCBC"/>
              </a:gs>
            </a:gsLst>
            <a:lin ang="5400000" scaled="1"/>
          </a:gradFill>
          <a:ln w="9525">
            <a:solidFill>
              <a:srgbClr val="000000"/>
            </a:solidFill>
            <a:rou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/>
          <a:lstStyle/>
          <a:p>
            <a:pPr algn="ctr" defTabSz="914400">
              <a:defRPr/>
            </a:pPr>
            <a:r>
              <a:rPr lang="en-US" altLang="zh-TW" sz="1500" dirty="0">
                <a:latin typeface="Arial" panose="020B0604020202020204" pitchFamily="34" charset="0"/>
                <a:ea typeface="+mn-ea"/>
              </a:rPr>
              <a:t>Remote Process</a:t>
            </a:r>
            <a:endParaRPr lang="zh-TW" altLang="en-US" sz="1500" dirty="0">
              <a:latin typeface="Arial" panose="020B0604020202020204" pitchFamily="34" charset="0"/>
              <a:ea typeface="+mn-ea"/>
            </a:endParaRPr>
          </a:p>
        </p:txBody>
      </p:sp>
      <p:cxnSp>
        <p:nvCxnSpPr>
          <p:cNvPr id="81" name="直線單箭頭接點 80"/>
          <p:cNvCxnSpPr>
            <a:cxnSpLocks noChangeShapeType="1"/>
          </p:cNvCxnSpPr>
          <p:nvPr/>
        </p:nvCxnSpPr>
        <p:spPr bwMode="auto">
          <a:xfrm>
            <a:off x="6594475" y="4945063"/>
            <a:ext cx="0" cy="319087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" name="橢圓 81"/>
          <p:cNvSpPr>
            <a:spLocks noChangeArrowheads="1"/>
          </p:cNvSpPr>
          <p:nvPr/>
        </p:nvSpPr>
        <p:spPr bwMode="auto">
          <a:xfrm>
            <a:off x="1271588" y="1855788"/>
            <a:ext cx="2193925" cy="381000"/>
          </a:xfrm>
          <a:prstGeom prst="ellipse">
            <a:avLst/>
          </a:prstGeom>
          <a:gradFill rotWithShape="1">
            <a:gsLst>
              <a:gs pos="0">
                <a:srgbClr val="EDEDED"/>
              </a:gs>
              <a:gs pos="64999">
                <a:srgbClr val="D0D0D0"/>
              </a:gs>
              <a:gs pos="100000">
                <a:srgbClr val="BCBCBC"/>
              </a:gs>
            </a:gsLst>
            <a:lin ang="5400000" scaled="1"/>
          </a:gradFill>
          <a:ln w="9525">
            <a:solidFill>
              <a:srgbClr val="000000"/>
            </a:solidFill>
            <a:rou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/>
          <a:lstStyle/>
          <a:p>
            <a:pPr algn="ctr" defTabSz="914400">
              <a:defRPr/>
            </a:pPr>
            <a:r>
              <a:rPr lang="en-US" altLang="zh-TW" dirty="0">
                <a:latin typeface="Arial" panose="020B0604020202020204" pitchFamily="34" charset="0"/>
                <a:ea typeface="+mn-ea"/>
              </a:rPr>
              <a:t>Process</a:t>
            </a:r>
            <a:endParaRPr lang="zh-TW" altLang="en-US" dirty="0">
              <a:latin typeface="Arial" panose="020B0604020202020204" pitchFamily="34" charset="0"/>
              <a:ea typeface="+mn-ea"/>
            </a:endParaRPr>
          </a:p>
        </p:txBody>
      </p:sp>
      <p:sp>
        <p:nvSpPr>
          <p:cNvPr id="35853" name="矩形 82"/>
          <p:cNvSpPr>
            <a:spLocks noChangeArrowheads="1"/>
          </p:cNvSpPr>
          <p:nvPr/>
        </p:nvSpPr>
        <p:spPr bwMode="auto">
          <a:xfrm>
            <a:off x="2389188" y="6015038"/>
            <a:ext cx="4435475" cy="574675"/>
          </a:xfrm>
          <a:prstGeom prst="rect">
            <a:avLst/>
          </a:prstGeom>
          <a:solidFill>
            <a:srgbClr val="CCFF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defTabSz="914400" eaLnBrk="1" hangingPunct="1">
              <a:spcBef>
                <a:spcPct val="0"/>
              </a:spcBef>
              <a:buFontTx/>
              <a:buNone/>
            </a:pPr>
            <a:r>
              <a:rPr lang="en-US" altLang="zh-TW" sz="1800">
                <a:latin typeface="Arial" panose="020B0604020202020204" pitchFamily="34" charset="0"/>
                <a:ea typeface="PMingLiU" pitchFamily="18" charset="-120"/>
              </a:rPr>
              <a:t>Fabric</a:t>
            </a:r>
            <a:endParaRPr lang="zh-TW" altLang="en-US" sz="1800">
              <a:latin typeface="Arial" panose="020B0604020202020204" pitchFamily="34" charset="0"/>
              <a:ea typeface="PMingLiU" pitchFamily="18" charset="-120"/>
            </a:endParaRPr>
          </a:p>
        </p:txBody>
      </p:sp>
      <p:cxnSp>
        <p:nvCxnSpPr>
          <p:cNvPr id="80" name="肘形接點 79"/>
          <p:cNvCxnSpPr>
            <a:cxnSpLocks noChangeShapeType="1"/>
            <a:stCxn id="35879" idx="2"/>
            <a:endCxn id="35866" idx="2"/>
          </p:cNvCxnSpPr>
          <p:nvPr/>
        </p:nvCxnSpPr>
        <p:spPr bwMode="auto">
          <a:xfrm rot="5400000" flipH="1" flipV="1">
            <a:off x="4479132" y="3713956"/>
            <a:ext cx="33338" cy="4111625"/>
          </a:xfrm>
          <a:prstGeom prst="bentConnector3">
            <a:avLst>
              <a:gd name="adj1" fmla="val -1158347"/>
            </a:avLst>
          </a:prstGeom>
          <a:noFill/>
          <a:ln w="38100">
            <a:solidFill>
              <a:schemeClr val="tx1"/>
            </a:solidFill>
            <a:miter lim="800000"/>
            <a:headEnd type="arrow" w="med" len="med"/>
            <a:tailEnd type="arrow" w="med" len="med"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5" name="矩形 84"/>
          <p:cNvSpPr/>
          <p:nvPr/>
        </p:nvSpPr>
        <p:spPr>
          <a:xfrm>
            <a:off x="6552220" y="3938775"/>
            <a:ext cx="490840" cy="246221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1000" b="1" dirty="0">
                <a:solidFill>
                  <a:srgbClr val="663300"/>
                </a:solidFill>
                <a:latin typeface="Arial" panose="020B0604020202020204" pitchFamily="34" charset="0"/>
              </a:rPr>
              <a:t>WQE</a:t>
            </a:r>
            <a:endParaRPr lang="zh-TW" altLang="en-US" sz="1000" b="1" dirty="0">
              <a:solidFill>
                <a:srgbClr val="663300"/>
              </a:solidFill>
              <a:latin typeface="Arial" panose="020B0604020202020204" pitchFamily="34" charset="0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1665317" y="4194363"/>
            <a:ext cx="901209" cy="246221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1000" b="1" dirty="0">
                <a:solidFill>
                  <a:srgbClr val="663300"/>
                </a:solidFill>
                <a:latin typeface="Arial" panose="020B0604020202020204" pitchFamily="34" charset="0"/>
              </a:rPr>
              <a:t>Data packet</a:t>
            </a:r>
            <a:endParaRPr lang="zh-TW" altLang="en-US" sz="1000" b="1" dirty="0">
              <a:solidFill>
                <a:srgbClr val="6633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6 0.02083 L 0.03386 0.26991 L 0.4849 0.27129 L 0.51042 -0.02269 " pathEditMode="relative" ptsTypes="AAAA">
                                      <p:cBhvr>
                                        <p:cTn id="6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橢圓 85"/>
          <p:cNvSpPr>
            <a:spLocks noChangeArrowheads="1"/>
          </p:cNvSpPr>
          <p:nvPr/>
        </p:nvSpPr>
        <p:spPr bwMode="auto">
          <a:xfrm>
            <a:off x="5424488" y="1835150"/>
            <a:ext cx="2420937" cy="381000"/>
          </a:xfrm>
          <a:prstGeom prst="ellipse">
            <a:avLst/>
          </a:prstGeom>
          <a:gradFill rotWithShape="1">
            <a:gsLst>
              <a:gs pos="0">
                <a:srgbClr val="EDEDED"/>
              </a:gs>
              <a:gs pos="64999">
                <a:srgbClr val="D0D0D0"/>
              </a:gs>
              <a:gs pos="100000">
                <a:srgbClr val="BCBCBC"/>
              </a:gs>
            </a:gsLst>
            <a:lin ang="5400000" scaled="1"/>
          </a:gradFill>
          <a:ln w="9525">
            <a:solidFill>
              <a:srgbClr val="000000"/>
            </a:solidFill>
            <a:rou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/>
          <a:lstStyle/>
          <a:p>
            <a:pPr algn="ctr" defTabSz="914400">
              <a:defRPr/>
            </a:pPr>
            <a:r>
              <a:rPr lang="en-US" altLang="zh-TW" sz="1500" dirty="0">
                <a:latin typeface="Arial" panose="020B0604020202020204" pitchFamily="34" charset="0"/>
                <a:ea typeface="+mn-ea"/>
              </a:rPr>
              <a:t>Remote Process</a:t>
            </a:r>
            <a:endParaRPr lang="zh-TW" altLang="en-US" sz="1500" dirty="0">
              <a:latin typeface="Arial" panose="020B0604020202020204" pitchFamily="34" charset="0"/>
              <a:ea typeface="+mn-ea"/>
            </a:endParaRPr>
          </a:p>
        </p:txBody>
      </p:sp>
      <p:sp>
        <p:nvSpPr>
          <p:cNvPr id="88" name="橢圓 87"/>
          <p:cNvSpPr>
            <a:spLocks noChangeArrowheads="1"/>
          </p:cNvSpPr>
          <p:nvPr/>
        </p:nvSpPr>
        <p:spPr bwMode="auto">
          <a:xfrm>
            <a:off x="1271588" y="1855788"/>
            <a:ext cx="2193925" cy="381000"/>
          </a:xfrm>
          <a:prstGeom prst="ellipse">
            <a:avLst/>
          </a:prstGeom>
          <a:gradFill rotWithShape="1">
            <a:gsLst>
              <a:gs pos="0">
                <a:srgbClr val="EDEDED"/>
              </a:gs>
              <a:gs pos="64999">
                <a:srgbClr val="D0D0D0"/>
              </a:gs>
              <a:gs pos="100000">
                <a:srgbClr val="BCBCBC"/>
              </a:gs>
            </a:gsLst>
            <a:lin ang="5400000" scaled="1"/>
          </a:gradFill>
          <a:ln w="9525">
            <a:solidFill>
              <a:srgbClr val="000000"/>
            </a:solidFill>
            <a:rou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/>
          <a:lstStyle/>
          <a:p>
            <a:pPr algn="ctr" defTabSz="914400">
              <a:defRPr/>
            </a:pPr>
            <a:r>
              <a:rPr lang="en-US" altLang="zh-TW" dirty="0">
                <a:latin typeface="Arial" panose="020B0604020202020204" pitchFamily="34" charset="0"/>
                <a:ea typeface="+mn-ea"/>
              </a:rPr>
              <a:t>Process</a:t>
            </a:r>
            <a:endParaRPr lang="zh-TW" altLang="en-US" dirty="0">
              <a:latin typeface="Arial" panose="020B0604020202020204" pitchFamily="34" charset="0"/>
              <a:ea typeface="+mn-ea"/>
            </a:endParaRPr>
          </a:p>
        </p:txBody>
      </p:sp>
      <p:sp>
        <p:nvSpPr>
          <p:cNvPr id="36868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Send and Receive</a:t>
            </a:r>
            <a:endParaRPr lang="zh-TW" altLang="en-US" smtClean="0">
              <a:ea typeface="PMingLiU" pitchFamily="18" charset="-120"/>
            </a:endParaRPr>
          </a:p>
        </p:txBody>
      </p:sp>
      <p:grpSp>
        <p:nvGrpSpPr>
          <p:cNvPr id="36869" name="群組 46"/>
          <p:cNvGrpSpPr/>
          <p:nvPr/>
        </p:nvGrpSpPr>
        <p:grpSpPr bwMode="auto">
          <a:xfrm>
            <a:off x="604838" y="2620963"/>
            <a:ext cx="3671887" cy="3165475"/>
            <a:chOff x="1043608" y="2420888"/>
            <a:chExt cx="3672408" cy="3164944"/>
          </a:xfrm>
        </p:grpSpPr>
        <p:sp>
          <p:nvSpPr>
            <p:cNvPr id="36895" name="圓角矩形 5"/>
            <p:cNvSpPr>
              <a:spLocks noChangeArrowheads="1"/>
            </p:cNvSpPr>
            <p:nvPr/>
          </p:nvSpPr>
          <p:spPr bwMode="auto">
            <a:xfrm>
              <a:off x="1043608" y="2420888"/>
              <a:ext cx="3672408" cy="288032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  <p:sp>
          <p:nvSpPr>
            <p:cNvPr id="4" name="矩形 3"/>
            <p:cNvSpPr>
              <a:spLocks noChangeArrowheads="1"/>
            </p:cNvSpPr>
            <p:nvPr/>
          </p:nvSpPr>
          <p:spPr bwMode="auto">
            <a:xfrm>
              <a:off x="1504048" y="3355768"/>
              <a:ext cx="2835677" cy="1420575"/>
            </a:xfrm>
            <a:prstGeom prst="rect">
              <a:avLst/>
            </a:prstGeom>
            <a:gradFill rotWithShape="1">
              <a:gsLst>
                <a:gs pos="0">
                  <a:srgbClr val="FFE5E5"/>
                </a:gs>
                <a:gs pos="64999">
                  <a:srgbClr val="FFBEBD"/>
                </a:gs>
                <a:gs pos="100000">
                  <a:srgbClr val="FFA2A1"/>
                </a:gs>
              </a:gsLst>
              <a:lin ang="5400000" scaled="1"/>
            </a:gradFill>
            <a:ln w="9525">
              <a:solidFill>
                <a:srgbClr val="BE4B48"/>
              </a:solidFill>
              <a:miter lim="800000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anchor="b"/>
            <a:lstStyle/>
            <a:p>
              <a:pPr>
                <a:defRPr/>
              </a:pPr>
              <a:r>
                <a:rPr lang="en-US" altLang="zh-TW" dirty="0">
                  <a:latin typeface="Arial" panose="020B0604020202020204" pitchFamily="34" charset="0"/>
                  <a:ea typeface="+mn-ea"/>
                </a:rPr>
                <a:t>Transport Engine</a:t>
              </a:r>
              <a:endParaRPr lang="zh-TW" altLang="en-US" dirty="0">
                <a:latin typeface="Arial" panose="020B0604020202020204" pitchFamily="34" charset="0"/>
                <a:ea typeface="+mn-ea"/>
              </a:endParaRPr>
            </a:p>
          </p:txBody>
        </p:sp>
        <p:sp>
          <p:nvSpPr>
            <p:cNvPr id="36897" name="矩形 6"/>
            <p:cNvSpPr>
              <a:spLocks noChangeArrowheads="1"/>
            </p:cNvSpPr>
            <p:nvPr/>
          </p:nvSpPr>
          <p:spPr bwMode="auto">
            <a:xfrm>
              <a:off x="1159748" y="4689177"/>
              <a:ext cx="1107996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Channel </a:t>
              </a:r>
              <a:endParaRPr lang="en-US" altLang="zh-TW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Adapter</a:t>
              </a:r>
              <a:endParaRPr lang="zh-TW" altLang="en-US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</p:txBody>
        </p:sp>
        <p:grpSp>
          <p:nvGrpSpPr>
            <p:cNvPr id="36898" name="群組 44"/>
            <p:cNvGrpSpPr/>
            <p:nvPr/>
          </p:nvGrpSpPr>
          <p:grpSpPr bwMode="auto">
            <a:xfrm>
              <a:off x="1979712" y="2799586"/>
              <a:ext cx="1656184" cy="1493510"/>
              <a:chOff x="1851112" y="2799586"/>
              <a:chExt cx="1656184" cy="1493510"/>
            </a:xfrm>
          </p:grpSpPr>
          <p:grpSp>
            <p:nvGrpSpPr>
              <p:cNvPr id="36903" name="群組 28"/>
              <p:cNvGrpSpPr/>
              <p:nvPr/>
            </p:nvGrpSpPr>
            <p:grpSpPr bwMode="auto">
              <a:xfrm>
                <a:off x="1851112" y="2799586"/>
                <a:ext cx="1656184" cy="1440160"/>
                <a:chOff x="1907704" y="2564904"/>
                <a:chExt cx="1656184" cy="1440160"/>
              </a:xfrm>
            </p:grpSpPr>
            <p:sp>
              <p:nvSpPr>
                <p:cNvPr id="21" name="矩形 20"/>
                <p:cNvSpPr>
                  <a:spLocks noChangeArrowheads="1"/>
                </p:cNvSpPr>
                <p:nvPr/>
              </p:nvSpPr>
              <p:spPr bwMode="auto">
                <a:xfrm>
                  <a:off x="1908358" y="2565554"/>
                  <a:ext cx="1655997" cy="1439621"/>
                </a:xfrm>
                <a:prstGeom prst="rect">
                  <a:avLst/>
                </a:prstGeom>
                <a:solidFill>
                  <a:srgbClr val="FFC000"/>
                </a:solidFill>
                <a:ln w="9525">
                  <a:solidFill>
                    <a:srgbClr val="98B954"/>
                  </a:solidFill>
                  <a:miter lim="800000"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/>
                <a:lstStyle/>
                <a:p>
                  <a:pPr defTabSz="914400">
                    <a:defRPr/>
                  </a:pPr>
                  <a:r>
                    <a:rPr lang="en-US" altLang="zh-TW" dirty="0">
                      <a:latin typeface="Arial" panose="020B0604020202020204" pitchFamily="34" charset="0"/>
                      <a:ea typeface="+mn-ea"/>
                    </a:rPr>
                    <a:t>QP</a:t>
                  </a:r>
                  <a:endParaRPr lang="zh-TW" altLang="en-US" dirty="0">
                    <a:latin typeface="Arial" panose="020B0604020202020204" pitchFamily="34" charset="0"/>
                    <a:ea typeface="+mn-ea"/>
                  </a:endParaRPr>
                </a:p>
              </p:txBody>
            </p:sp>
            <p:grpSp>
              <p:nvGrpSpPr>
                <p:cNvPr id="14" name="群組 13"/>
                <p:cNvGrpSpPr/>
                <p:nvPr/>
              </p:nvGrpSpPr>
              <p:grpSpPr>
                <a:xfrm>
                  <a:off x="2195736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10" name="矩形 9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13" name="群組 12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8" name="矩形 7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1" name="矩形 10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2" name="矩形 11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22" name="群組 21"/>
                <p:cNvGrpSpPr/>
                <p:nvPr/>
              </p:nvGrpSpPr>
              <p:grpSpPr>
                <a:xfrm>
                  <a:off x="2807804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23" name="矩形 22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24" name="群組 23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25" name="矩形 24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6" name="矩形 25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7" name="矩形 26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36904" name="文字方塊 27"/>
              <p:cNvSpPr txBox="1">
                <a:spLocks noChangeArrowheads="1"/>
              </p:cNvSpPr>
              <p:nvPr/>
            </p:nvSpPr>
            <p:spPr bwMode="auto">
              <a:xfrm>
                <a:off x="1979712" y="3969931"/>
                <a:ext cx="1440160" cy="3231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TW" sz="1500">
                    <a:ea typeface="PMingLiU" pitchFamily="18" charset="-120"/>
                  </a:rPr>
                  <a:t>Send   Recv</a:t>
                </a:r>
                <a:endParaRPr lang="zh-TW" altLang="en-US" sz="1500">
                  <a:ea typeface="PMingLiU" pitchFamily="18" charset="-120"/>
                </a:endParaRPr>
              </a:p>
            </p:txBody>
          </p:sp>
        </p:grpSp>
        <p:grpSp>
          <p:nvGrpSpPr>
            <p:cNvPr id="36899" name="群組 29"/>
            <p:cNvGrpSpPr/>
            <p:nvPr/>
          </p:nvGrpSpPr>
          <p:grpSpPr bwMode="auto">
            <a:xfrm>
              <a:off x="3776683" y="2589643"/>
              <a:ext cx="792088" cy="1440160"/>
              <a:chOff x="2043336" y="2564904"/>
              <a:chExt cx="792088" cy="1440160"/>
            </a:xfrm>
          </p:grpSpPr>
          <p:sp>
            <p:nvSpPr>
              <p:cNvPr id="31" name="矩形 30"/>
              <p:cNvSpPr>
                <a:spLocks noChangeArrowheads="1"/>
              </p:cNvSpPr>
              <p:nvPr/>
            </p:nvSpPr>
            <p:spPr bwMode="auto">
              <a:xfrm>
                <a:off x="2042736" y="2564396"/>
                <a:ext cx="792275" cy="1441208"/>
              </a:xfrm>
              <a:prstGeom prst="rect">
                <a:avLst/>
              </a:prstGeom>
              <a:solidFill>
                <a:srgbClr val="92D050"/>
              </a:solidFill>
              <a:ln w="9525">
                <a:solidFill>
                  <a:srgbClr val="98B954"/>
                </a:solidFill>
                <a:miter lim="800000"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/>
              <a:lstStyle/>
              <a:p>
                <a:pPr defTabSz="914400">
                  <a:defRPr/>
                </a:pPr>
                <a:r>
                  <a:rPr lang="en-US" altLang="zh-TW" dirty="0">
                    <a:latin typeface="Arial" panose="020B0604020202020204" pitchFamily="34" charset="0"/>
                    <a:ea typeface="+mn-ea"/>
                  </a:rPr>
                  <a:t>CQ</a:t>
                </a: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sz="1200" dirty="0">
                  <a:latin typeface="Arial" panose="020B0604020202020204" pitchFamily="34" charset="0"/>
                  <a:ea typeface="+mn-ea"/>
                </a:endParaRPr>
              </a:p>
            </p:txBody>
          </p:sp>
          <p:grpSp>
            <p:nvGrpSpPr>
              <p:cNvPr id="32" name="群組 31"/>
              <p:cNvGrpSpPr/>
              <p:nvPr/>
            </p:nvGrpSpPr>
            <p:grpSpPr>
              <a:xfrm>
                <a:off x="2195736" y="2881442"/>
                <a:ext cx="457910" cy="902520"/>
                <a:chOff x="1830634" y="2786006"/>
                <a:chExt cx="457910" cy="902520"/>
              </a:xfrm>
              <a:noFill/>
            </p:grpSpPr>
            <p:sp>
              <p:nvSpPr>
                <p:cNvPr id="39" name="矩形 38"/>
                <p:cNvSpPr/>
                <p:nvPr/>
              </p:nvSpPr>
              <p:spPr bwMode="auto">
                <a:xfrm>
                  <a:off x="1830634" y="3025458"/>
                  <a:ext cx="457910" cy="231020"/>
                </a:xfrm>
                <a:prstGeom prst="rect">
                  <a:avLst/>
                </a:prstGeom>
                <a:grpFill/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/>
                <a:lstStyle/>
                <a:p>
                  <a:pPr defTabSz="914400">
                    <a:defRPr/>
                  </a:pPr>
                  <a:endParaRPr lang="zh-TW" altLang="en-US">
                    <a:solidFill>
                      <a:schemeClr val="tx1"/>
                    </a:solidFill>
                    <a:latin typeface="Arial" panose="020B0604020202020204" pitchFamily="34" charset="0"/>
                  </a:endParaRPr>
                </a:p>
              </p:txBody>
            </p:sp>
            <p:grpSp>
              <p:nvGrpSpPr>
                <p:cNvPr id="40" name="群組 39"/>
                <p:cNvGrpSpPr/>
                <p:nvPr/>
              </p:nvGrpSpPr>
              <p:grpSpPr>
                <a:xfrm>
                  <a:off x="1830634" y="2786006"/>
                  <a:ext cx="457910" cy="902520"/>
                  <a:chOff x="1830634" y="2786006"/>
                  <a:chExt cx="457910" cy="902520"/>
                </a:xfrm>
                <a:grpFill/>
              </p:grpSpPr>
              <p:sp>
                <p:nvSpPr>
                  <p:cNvPr id="41" name="矩形 40"/>
                  <p:cNvSpPr/>
                  <p:nvPr/>
                </p:nvSpPr>
                <p:spPr bwMode="auto">
                  <a:xfrm>
                    <a:off x="1830634" y="27860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42" name="矩形 41"/>
                  <p:cNvSpPr/>
                  <p:nvPr/>
                </p:nvSpPr>
                <p:spPr bwMode="auto">
                  <a:xfrm>
                    <a:off x="1830634" y="3267749"/>
                    <a:ext cx="457910" cy="18093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43" name="矩形 42"/>
                  <p:cNvSpPr/>
                  <p:nvPr/>
                </p:nvSpPr>
                <p:spPr bwMode="auto">
                  <a:xfrm>
                    <a:off x="1830634" y="34575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</p:grpSp>
          </p:grpSp>
        </p:grpSp>
        <p:sp>
          <p:nvSpPr>
            <p:cNvPr id="36900" name="矩形 45"/>
            <p:cNvSpPr>
              <a:spLocks noChangeArrowheads="1"/>
            </p:cNvSpPr>
            <p:nvPr/>
          </p:nvSpPr>
          <p:spPr bwMode="auto">
            <a:xfrm>
              <a:off x="2350046" y="5085184"/>
              <a:ext cx="1059532" cy="500648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round/>
            </a:ln>
          </p:spPr>
          <p:txBody>
            <a:bodyPr anchor="ctr"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 defTabSz="914400"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latin typeface="Arial" panose="020B0604020202020204" pitchFamily="34" charset="0"/>
                  <a:ea typeface="PMingLiU" pitchFamily="18" charset="-120"/>
                </a:rPr>
                <a:t>Port</a:t>
              </a: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</p:grpSp>
      <p:grpSp>
        <p:nvGrpSpPr>
          <p:cNvPr id="36870" name="群組 47"/>
          <p:cNvGrpSpPr/>
          <p:nvPr/>
        </p:nvGrpSpPr>
        <p:grpSpPr bwMode="auto">
          <a:xfrm>
            <a:off x="4716463" y="2587625"/>
            <a:ext cx="3671887" cy="3165475"/>
            <a:chOff x="1043608" y="2420888"/>
            <a:chExt cx="3672408" cy="3164944"/>
          </a:xfrm>
        </p:grpSpPr>
        <p:sp>
          <p:nvSpPr>
            <p:cNvPr id="36882" name="圓角矩形 48"/>
            <p:cNvSpPr>
              <a:spLocks noChangeArrowheads="1"/>
            </p:cNvSpPr>
            <p:nvPr/>
          </p:nvSpPr>
          <p:spPr bwMode="auto">
            <a:xfrm>
              <a:off x="1043608" y="2420888"/>
              <a:ext cx="3672408" cy="288032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  <p:sp>
          <p:nvSpPr>
            <p:cNvPr id="50" name="矩形 49"/>
            <p:cNvSpPr>
              <a:spLocks noChangeArrowheads="1"/>
            </p:cNvSpPr>
            <p:nvPr/>
          </p:nvSpPr>
          <p:spPr bwMode="auto">
            <a:xfrm>
              <a:off x="1504048" y="3355769"/>
              <a:ext cx="2835677" cy="1420574"/>
            </a:xfrm>
            <a:prstGeom prst="rect">
              <a:avLst/>
            </a:prstGeom>
            <a:gradFill rotWithShape="1">
              <a:gsLst>
                <a:gs pos="0">
                  <a:srgbClr val="FFE5E5"/>
                </a:gs>
                <a:gs pos="64999">
                  <a:srgbClr val="FFBEBD"/>
                </a:gs>
                <a:gs pos="100000">
                  <a:srgbClr val="FFA2A1"/>
                </a:gs>
              </a:gsLst>
              <a:lin ang="5400000" scaled="1"/>
            </a:gradFill>
            <a:ln w="9525">
              <a:solidFill>
                <a:srgbClr val="BE4B48"/>
              </a:solidFill>
              <a:miter lim="800000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anchor="b"/>
            <a:lstStyle/>
            <a:p>
              <a:pPr>
                <a:defRPr/>
              </a:pPr>
              <a:r>
                <a:rPr lang="en-US" altLang="zh-TW" dirty="0">
                  <a:latin typeface="Arial" panose="020B0604020202020204" pitchFamily="34" charset="0"/>
                  <a:ea typeface="+mn-ea"/>
                </a:rPr>
                <a:t>Transport Engine</a:t>
              </a:r>
              <a:endParaRPr lang="zh-TW" altLang="en-US" dirty="0">
                <a:latin typeface="Arial" panose="020B0604020202020204" pitchFamily="34" charset="0"/>
                <a:ea typeface="+mn-ea"/>
              </a:endParaRPr>
            </a:p>
          </p:txBody>
        </p:sp>
        <p:sp>
          <p:nvSpPr>
            <p:cNvPr id="36884" name="矩形 50"/>
            <p:cNvSpPr>
              <a:spLocks noChangeArrowheads="1"/>
            </p:cNvSpPr>
            <p:nvPr/>
          </p:nvSpPr>
          <p:spPr bwMode="auto">
            <a:xfrm>
              <a:off x="1159748" y="4689177"/>
              <a:ext cx="1107996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Channel </a:t>
              </a:r>
              <a:endParaRPr lang="en-US" altLang="zh-TW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Adapter</a:t>
              </a:r>
              <a:endParaRPr lang="zh-TW" altLang="en-US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</p:txBody>
        </p:sp>
        <p:grpSp>
          <p:nvGrpSpPr>
            <p:cNvPr id="36885" name="群組 51"/>
            <p:cNvGrpSpPr/>
            <p:nvPr/>
          </p:nvGrpSpPr>
          <p:grpSpPr bwMode="auto">
            <a:xfrm>
              <a:off x="1979712" y="2799586"/>
              <a:ext cx="1656184" cy="1493510"/>
              <a:chOff x="1851112" y="2799586"/>
              <a:chExt cx="1656184" cy="1493510"/>
            </a:xfrm>
          </p:grpSpPr>
          <p:grpSp>
            <p:nvGrpSpPr>
              <p:cNvPr id="36890" name="群組 61"/>
              <p:cNvGrpSpPr/>
              <p:nvPr/>
            </p:nvGrpSpPr>
            <p:grpSpPr bwMode="auto">
              <a:xfrm>
                <a:off x="1851112" y="2799586"/>
                <a:ext cx="1656184" cy="1440160"/>
                <a:chOff x="1907704" y="2564904"/>
                <a:chExt cx="1656184" cy="1440160"/>
              </a:xfrm>
            </p:grpSpPr>
            <p:sp>
              <p:nvSpPr>
                <p:cNvPr id="64" name="矩形 63"/>
                <p:cNvSpPr>
                  <a:spLocks noChangeArrowheads="1"/>
                </p:cNvSpPr>
                <p:nvPr/>
              </p:nvSpPr>
              <p:spPr bwMode="auto">
                <a:xfrm>
                  <a:off x="1908358" y="2565555"/>
                  <a:ext cx="1655997" cy="1439620"/>
                </a:xfrm>
                <a:prstGeom prst="rect">
                  <a:avLst/>
                </a:prstGeom>
                <a:solidFill>
                  <a:srgbClr val="FFC000"/>
                </a:solidFill>
                <a:ln w="9525">
                  <a:solidFill>
                    <a:srgbClr val="98B954"/>
                  </a:solidFill>
                  <a:miter lim="800000"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/>
                <a:lstStyle/>
                <a:p>
                  <a:pPr defTabSz="914400">
                    <a:defRPr/>
                  </a:pPr>
                  <a:r>
                    <a:rPr lang="en-US" altLang="zh-TW" dirty="0">
                      <a:latin typeface="Arial" panose="020B0604020202020204" pitchFamily="34" charset="0"/>
                      <a:ea typeface="+mn-ea"/>
                    </a:rPr>
                    <a:t>QP</a:t>
                  </a:r>
                  <a:endParaRPr lang="zh-TW" altLang="en-US" dirty="0">
                    <a:latin typeface="Arial" panose="020B0604020202020204" pitchFamily="34" charset="0"/>
                    <a:ea typeface="+mn-ea"/>
                  </a:endParaRPr>
                </a:p>
              </p:txBody>
            </p:sp>
            <p:grpSp>
              <p:nvGrpSpPr>
                <p:cNvPr id="65" name="群組 64"/>
                <p:cNvGrpSpPr/>
                <p:nvPr/>
              </p:nvGrpSpPr>
              <p:grpSpPr>
                <a:xfrm>
                  <a:off x="2195736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72" name="矩形 71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73" name="群組 72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74" name="矩形 73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5" name="矩形 74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6" name="矩形 75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66" name="群組 65"/>
                <p:cNvGrpSpPr/>
                <p:nvPr/>
              </p:nvGrpSpPr>
              <p:grpSpPr>
                <a:xfrm>
                  <a:off x="2807804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67" name="矩形 66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68" name="群組 67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69" name="矩形 68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0" name="矩形 69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1" name="矩形 70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36891" name="文字方塊 62"/>
              <p:cNvSpPr txBox="1">
                <a:spLocks noChangeArrowheads="1"/>
              </p:cNvSpPr>
              <p:nvPr/>
            </p:nvSpPr>
            <p:spPr bwMode="auto">
              <a:xfrm>
                <a:off x="1979712" y="3969931"/>
                <a:ext cx="1440160" cy="3231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TW" sz="1500">
                    <a:ea typeface="PMingLiU" pitchFamily="18" charset="-120"/>
                  </a:rPr>
                  <a:t>Send   Recv</a:t>
                </a:r>
                <a:endParaRPr lang="zh-TW" altLang="en-US" sz="1500">
                  <a:ea typeface="PMingLiU" pitchFamily="18" charset="-120"/>
                </a:endParaRPr>
              </a:p>
            </p:txBody>
          </p:sp>
        </p:grpSp>
        <p:grpSp>
          <p:nvGrpSpPr>
            <p:cNvPr id="36886" name="群組 52"/>
            <p:cNvGrpSpPr/>
            <p:nvPr/>
          </p:nvGrpSpPr>
          <p:grpSpPr bwMode="auto">
            <a:xfrm>
              <a:off x="3776683" y="2589643"/>
              <a:ext cx="792088" cy="1440160"/>
              <a:chOff x="2043336" y="2564904"/>
              <a:chExt cx="792088" cy="1440160"/>
            </a:xfrm>
          </p:grpSpPr>
          <p:sp>
            <p:nvSpPr>
              <p:cNvPr id="55" name="矩形 54"/>
              <p:cNvSpPr>
                <a:spLocks noChangeArrowheads="1"/>
              </p:cNvSpPr>
              <p:nvPr/>
            </p:nvSpPr>
            <p:spPr bwMode="auto">
              <a:xfrm>
                <a:off x="2042736" y="2564396"/>
                <a:ext cx="792275" cy="1441208"/>
              </a:xfrm>
              <a:prstGeom prst="rect">
                <a:avLst/>
              </a:prstGeom>
              <a:solidFill>
                <a:srgbClr val="92D050"/>
              </a:solidFill>
              <a:ln w="9525">
                <a:solidFill>
                  <a:srgbClr val="98B954"/>
                </a:solidFill>
                <a:miter lim="800000"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/>
              <a:lstStyle/>
              <a:p>
                <a:pPr defTabSz="914400">
                  <a:defRPr/>
                </a:pPr>
                <a:r>
                  <a:rPr lang="en-US" altLang="zh-TW" dirty="0">
                    <a:latin typeface="Arial" panose="020B0604020202020204" pitchFamily="34" charset="0"/>
                    <a:ea typeface="+mn-ea"/>
                  </a:rPr>
                  <a:t>CQ</a:t>
                </a: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sz="1200" dirty="0">
                  <a:latin typeface="Arial" panose="020B0604020202020204" pitchFamily="34" charset="0"/>
                  <a:ea typeface="+mn-ea"/>
                </a:endParaRPr>
              </a:p>
            </p:txBody>
          </p:sp>
          <p:grpSp>
            <p:nvGrpSpPr>
              <p:cNvPr id="56" name="群組 55"/>
              <p:cNvGrpSpPr/>
              <p:nvPr/>
            </p:nvGrpSpPr>
            <p:grpSpPr>
              <a:xfrm>
                <a:off x="2195736" y="2881442"/>
                <a:ext cx="457910" cy="902520"/>
                <a:chOff x="1830634" y="2786006"/>
                <a:chExt cx="457910" cy="902520"/>
              </a:xfrm>
              <a:noFill/>
            </p:grpSpPr>
            <p:sp>
              <p:nvSpPr>
                <p:cNvPr id="57" name="矩形 56"/>
                <p:cNvSpPr/>
                <p:nvPr/>
              </p:nvSpPr>
              <p:spPr bwMode="auto">
                <a:xfrm>
                  <a:off x="1830634" y="3025458"/>
                  <a:ext cx="457910" cy="231020"/>
                </a:xfrm>
                <a:prstGeom prst="rect">
                  <a:avLst/>
                </a:prstGeom>
                <a:grpFill/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/>
                <a:lstStyle/>
                <a:p>
                  <a:pPr defTabSz="914400">
                    <a:defRPr/>
                  </a:pPr>
                  <a:endParaRPr lang="zh-TW" altLang="en-US">
                    <a:solidFill>
                      <a:schemeClr val="tx1"/>
                    </a:solidFill>
                    <a:latin typeface="Arial" panose="020B0604020202020204" pitchFamily="34" charset="0"/>
                  </a:endParaRPr>
                </a:p>
              </p:txBody>
            </p:sp>
            <p:grpSp>
              <p:nvGrpSpPr>
                <p:cNvPr id="58" name="群組 57"/>
                <p:cNvGrpSpPr/>
                <p:nvPr/>
              </p:nvGrpSpPr>
              <p:grpSpPr>
                <a:xfrm>
                  <a:off x="1830634" y="2786006"/>
                  <a:ext cx="457910" cy="902520"/>
                  <a:chOff x="1830634" y="2786006"/>
                  <a:chExt cx="457910" cy="902520"/>
                </a:xfrm>
                <a:grpFill/>
              </p:grpSpPr>
              <p:sp>
                <p:nvSpPr>
                  <p:cNvPr id="59" name="矩形 58"/>
                  <p:cNvSpPr/>
                  <p:nvPr/>
                </p:nvSpPr>
                <p:spPr bwMode="auto">
                  <a:xfrm>
                    <a:off x="1830634" y="27860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60" name="矩形 59"/>
                  <p:cNvSpPr/>
                  <p:nvPr/>
                </p:nvSpPr>
                <p:spPr bwMode="auto">
                  <a:xfrm>
                    <a:off x="1830634" y="3267749"/>
                    <a:ext cx="457910" cy="18093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61" name="矩形 60"/>
                  <p:cNvSpPr/>
                  <p:nvPr/>
                </p:nvSpPr>
                <p:spPr bwMode="auto">
                  <a:xfrm>
                    <a:off x="1830634" y="34575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</p:grpSp>
          </p:grpSp>
        </p:grpSp>
        <p:sp>
          <p:nvSpPr>
            <p:cNvPr id="36887" name="矩形 53"/>
            <p:cNvSpPr>
              <a:spLocks noChangeArrowheads="1"/>
            </p:cNvSpPr>
            <p:nvPr/>
          </p:nvSpPr>
          <p:spPr bwMode="auto">
            <a:xfrm>
              <a:off x="2350046" y="5085184"/>
              <a:ext cx="1059532" cy="500648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round/>
            </a:ln>
          </p:spPr>
          <p:txBody>
            <a:bodyPr anchor="ctr"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 defTabSz="914400"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latin typeface="Arial" panose="020B0604020202020204" pitchFamily="34" charset="0"/>
                  <a:ea typeface="PMingLiU" pitchFamily="18" charset="-120"/>
                </a:rPr>
                <a:t>Port</a:t>
              </a: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</p:grpSp>
      <p:cxnSp>
        <p:nvCxnSpPr>
          <p:cNvPr id="85" name="直線單箭頭接點 84"/>
          <p:cNvCxnSpPr>
            <a:cxnSpLocks noChangeShapeType="1"/>
          </p:cNvCxnSpPr>
          <p:nvPr/>
        </p:nvCxnSpPr>
        <p:spPr bwMode="auto">
          <a:xfrm>
            <a:off x="2482850" y="4978400"/>
            <a:ext cx="0" cy="312738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7" name="直線單箭頭接點 86"/>
          <p:cNvCxnSpPr>
            <a:cxnSpLocks noChangeShapeType="1"/>
          </p:cNvCxnSpPr>
          <p:nvPr/>
        </p:nvCxnSpPr>
        <p:spPr bwMode="auto">
          <a:xfrm>
            <a:off x="6594475" y="4945063"/>
            <a:ext cx="0" cy="319087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矩形 8"/>
          <p:cNvSpPr/>
          <p:nvPr/>
        </p:nvSpPr>
        <p:spPr>
          <a:xfrm>
            <a:off x="2970434" y="1556792"/>
            <a:ext cx="3390672" cy="7848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TW" sz="45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  <a:latin typeface="+mn-lt"/>
                <a:ea typeface="+mn-ea"/>
              </a:rPr>
              <a:t>Complete</a:t>
            </a:r>
            <a:endParaRPr lang="zh-TW" altLang="en-US" sz="4500" b="1" cap="all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+mn-lt"/>
              <a:ea typeface="+mn-ea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7604109" y="3042639"/>
            <a:ext cx="461986" cy="24622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1000" b="1" dirty="0">
                <a:solidFill>
                  <a:schemeClr val="bg1"/>
                </a:solidFill>
                <a:latin typeface="Arial" panose="020B0604020202020204" pitchFamily="34" charset="0"/>
              </a:rPr>
              <a:t>CQE</a:t>
            </a:r>
            <a:endParaRPr lang="zh-TW" altLang="en-US" sz="10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3485863" y="3094379"/>
            <a:ext cx="461986" cy="24622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1000" b="1" dirty="0">
                <a:solidFill>
                  <a:schemeClr val="bg1"/>
                </a:solidFill>
                <a:latin typeface="Arial" panose="020B0604020202020204" pitchFamily="34" charset="0"/>
              </a:rPr>
              <a:t>CQE</a:t>
            </a:r>
            <a:endParaRPr lang="zh-TW" altLang="en-US" sz="10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36880" name="矩形 88"/>
          <p:cNvSpPr>
            <a:spLocks noChangeArrowheads="1"/>
          </p:cNvSpPr>
          <p:nvPr/>
        </p:nvSpPr>
        <p:spPr bwMode="auto">
          <a:xfrm>
            <a:off x="2389188" y="6015038"/>
            <a:ext cx="4435475" cy="574675"/>
          </a:xfrm>
          <a:prstGeom prst="rect">
            <a:avLst/>
          </a:prstGeom>
          <a:solidFill>
            <a:srgbClr val="CCFF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defTabSz="914400" eaLnBrk="1" hangingPunct="1">
              <a:spcBef>
                <a:spcPct val="0"/>
              </a:spcBef>
              <a:buFontTx/>
              <a:buNone/>
            </a:pPr>
            <a:r>
              <a:rPr lang="en-US" altLang="zh-TW" sz="1800">
                <a:latin typeface="Arial" panose="020B0604020202020204" pitchFamily="34" charset="0"/>
                <a:ea typeface="PMingLiU" pitchFamily="18" charset="-120"/>
              </a:rPr>
              <a:t>Fabric</a:t>
            </a:r>
            <a:endParaRPr lang="zh-TW" altLang="en-US" sz="1800">
              <a:latin typeface="Arial" panose="020B0604020202020204" pitchFamily="34" charset="0"/>
              <a:ea typeface="PMingLiU" pitchFamily="18" charset="-120"/>
            </a:endParaRPr>
          </a:p>
        </p:txBody>
      </p:sp>
      <p:cxnSp>
        <p:nvCxnSpPr>
          <p:cNvPr id="80" name="肘形接點 79"/>
          <p:cNvCxnSpPr>
            <a:cxnSpLocks noChangeShapeType="1"/>
            <a:stCxn id="36900" idx="2"/>
            <a:endCxn id="36887" idx="2"/>
          </p:cNvCxnSpPr>
          <p:nvPr/>
        </p:nvCxnSpPr>
        <p:spPr bwMode="auto">
          <a:xfrm rot="5400000" flipH="1" flipV="1">
            <a:off x="4479132" y="3713956"/>
            <a:ext cx="33338" cy="4111625"/>
          </a:xfrm>
          <a:prstGeom prst="bentConnector3">
            <a:avLst>
              <a:gd name="adj1" fmla="val -1158347"/>
            </a:avLst>
          </a:prstGeom>
          <a:noFill/>
          <a:ln w="38100">
            <a:solidFill>
              <a:schemeClr val="tx1"/>
            </a:solidFill>
            <a:miter lim="800000"/>
            <a:headEnd type="arrow" w="med" len="med"/>
            <a:tailEnd type="arrow" w="med" len="med"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4.07407E-6 L -0.12049 -0.1611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24" y="-8056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1.48148E-6 L -0.11909 -0.1474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55" y="-7384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9"/>
                                            </p:cond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RDMA Read / Write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37891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TW" altLang="en-US" smtClean="0">
              <a:ea typeface="PMingLiU" pitchFamily="18" charset="-120"/>
            </a:endParaRPr>
          </a:p>
        </p:txBody>
      </p:sp>
      <p:grpSp>
        <p:nvGrpSpPr>
          <p:cNvPr id="37892" name="群組 46"/>
          <p:cNvGrpSpPr/>
          <p:nvPr/>
        </p:nvGrpSpPr>
        <p:grpSpPr bwMode="auto">
          <a:xfrm>
            <a:off x="604838" y="2620963"/>
            <a:ext cx="3671887" cy="3165475"/>
            <a:chOff x="1043608" y="2420888"/>
            <a:chExt cx="3672408" cy="3164944"/>
          </a:xfrm>
        </p:grpSpPr>
        <p:sp>
          <p:nvSpPr>
            <p:cNvPr id="37914" name="圓角矩形 5"/>
            <p:cNvSpPr>
              <a:spLocks noChangeArrowheads="1"/>
            </p:cNvSpPr>
            <p:nvPr/>
          </p:nvSpPr>
          <p:spPr bwMode="auto">
            <a:xfrm>
              <a:off x="1043608" y="2420888"/>
              <a:ext cx="3672408" cy="288032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  <p:sp>
          <p:nvSpPr>
            <p:cNvPr id="4" name="矩形 3"/>
            <p:cNvSpPr>
              <a:spLocks noChangeArrowheads="1"/>
            </p:cNvSpPr>
            <p:nvPr/>
          </p:nvSpPr>
          <p:spPr bwMode="auto">
            <a:xfrm>
              <a:off x="1504048" y="3355768"/>
              <a:ext cx="2835677" cy="1420575"/>
            </a:xfrm>
            <a:prstGeom prst="rect">
              <a:avLst/>
            </a:prstGeom>
            <a:gradFill rotWithShape="1">
              <a:gsLst>
                <a:gs pos="0">
                  <a:srgbClr val="FFE5E5"/>
                </a:gs>
                <a:gs pos="64999">
                  <a:srgbClr val="FFBEBD"/>
                </a:gs>
                <a:gs pos="100000">
                  <a:srgbClr val="FFA2A1"/>
                </a:gs>
              </a:gsLst>
              <a:lin ang="5400000" scaled="1"/>
            </a:gradFill>
            <a:ln w="9525">
              <a:solidFill>
                <a:srgbClr val="BE4B48"/>
              </a:solidFill>
              <a:miter lim="800000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anchor="b"/>
            <a:lstStyle/>
            <a:p>
              <a:pPr>
                <a:defRPr/>
              </a:pPr>
              <a:r>
                <a:rPr lang="en-US" altLang="zh-TW" dirty="0">
                  <a:latin typeface="Arial" panose="020B0604020202020204" pitchFamily="34" charset="0"/>
                  <a:ea typeface="+mn-ea"/>
                </a:rPr>
                <a:t>Transport Engine</a:t>
              </a:r>
              <a:endParaRPr lang="zh-TW" altLang="en-US" dirty="0">
                <a:latin typeface="Arial" panose="020B0604020202020204" pitchFamily="34" charset="0"/>
                <a:ea typeface="+mn-ea"/>
              </a:endParaRPr>
            </a:p>
          </p:txBody>
        </p:sp>
        <p:sp>
          <p:nvSpPr>
            <p:cNvPr id="37916" name="矩形 6"/>
            <p:cNvSpPr>
              <a:spLocks noChangeArrowheads="1"/>
            </p:cNvSpPr>
            <p:nvPr/>
          </p:nvSpPr>
          <p:spPr bwMode="auto">
            <a:xfrm>
              <a:off x="1159748" y="4689177"/>
              <a:ext cx="1107996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Channel </a:t>
              </a:r>
              <a:endParaRPr lang="en-US" altLang="zh-TW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Adapter</a:t>
              </a:r>
              <a:endParaRPr lang="zh-TW" altLang="en-US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</p:txBody>
        </p:sp>
        <p:grpSp>
          <p:nvGrpSpPr>
            <p:cNvPr id="37917" name="群組 44"/>
            <p:cNvGrpSpPr/>
            <p:nvPr/>
          </p:nvGrpSpPr>
          <p:grpSpPr bwMode="auto">
            <a:xfrm>
              <a:off x="1979712" y="2799586"/>
              <a:ext cx="1656184" cy="1493510"/>
              <a:chOff x="1851112" y="2799586"/>
              <a:chExt cx="1656184" cy="1493510"/>
            </a:xfrm>
          </p:grpSpPr>
          <p:grpSp>
            <p:nvGrpSpPr>
              <p:cNvPr id="37922" name="群組 28"/>
              <p:cNvGrpSpPr/>
              <p:nvPr/>
            </p:nvGrpSpPr>
            <p:grpSpPr bwMode="auto">
              <a:xfrm>
                <a:off x="1851112" y="2799586"/>
                <a:ext cx="1656184" cy="1440160"/>
                <a:chOff x="1907704" y="2564904"/>
                <a:chExt cx="1656184" cy="1440160"/>
              </a:xfrm>
            </p:grpSpPr>
            <p:sp>
              <p:nvSpPr>
                <p:cNvPr id="21" name="矩形 20"/>
                <p:cNvSpPr>
                  <a:spLocks noChangeArrowheads="1"/>
                </p:cNvSpPr>
                <p:nvPr/>
              </p:nvSpPr>
              <p:spPr bwMode="auto">
                <a:xfrm>
                  <a:off x="1908358" y="2565554"/>
                  <a:ext cx="1655997" cy="1439621"/>
                </a:xfrm>
                <a:prstGeom prst="rect">
                  <a:avLst/>
                </a:prstGeom>
                <a:solidFill>
                  <a:srgbClr val="FFC000"/>
                </a:solidFill>
                <a:ln w="9525">
                  <a:solidFill>
                    <a:srgbClr val="98B954"/>
                  </a:solidFill>
                  <a:miter lim="800000"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/>
                <a:lstStyle/>
                <a:p>
                  <a:pPr defTabSz="914400">
                    <a:defRPr/>
                  </a:pPr>
                  <a:r>
                    <a:rPr lang="en-US" altLang="zh-TW" dirty="0">
                      <a:latin typeface="Arial" panose="020B0604020202020204" pitchFamily="34" charset="0"/>
                      <a:ea typeface="+mn-ea"/>
                    </a:rPr>
                    <a:t>QP</a:t>
                  </a:r>
                  <a:endParaRPr lang="zh-TW" altLang="en-US" dirty="0">
                    <a:latin typeface="Arial" panose="020B0604020202020204" pitchFamily="34" charset="0"/>
                    <a:ea typeface="+mn-ea"/>
                  </a:endParaRPr>
                </a:p>
              </p:txBody>
            </p:sp>
            <p:grpSp>
              <p:nvGrpSpPr>
                <p:cNvPr id="14" name="群組 13"/>
                <p:cNvGrpSpPr/>
                <p:nvPr/>
              </p:nvGrpSpPr>
              <p:grpSpPr>
                <a:xfrm>
                  <a:off x="2195736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10" name="矩形 9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13" name="群組 12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8" name="矩形 7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1" name="矩形 10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2" name="矩形 11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22" name="群組 21"/>
                <p:cNvGrpSpPr/>
                <p:nvPr/>
              </p:nvGrpSpPr>
              <p:grpSpPr>
                <a:xfrm>
                  <a:off x="2807804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23" name="矩形 22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24" name="群組 23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25" name="矩形 24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6" name="矩形 25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7" name="矩形 26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37923" name="文字方塊 27"/>
              <p:cNvSpPr txBox="1">
                <a:spLocks noChangeArrowheads="1"/>
              </p:cNvSpPr>
              <p:nvPr/>
            </p:nvSpPr>
            <p:spPr bwMode="auto">
              <a:xfrm>
                <a:off x="1979712" y="3969931"/>
                <a:ext cx="1440160" cy="3231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TW" sz="1500">
                    <a:ea typeface="PMingLiU" pitchFamily="18" charset="-120"/>
                  </a:rPr>
                  <a:t>Send   Recv</a:t>
                </a:r>
                <a:endParaRPr lang="zh-TW" altLang="en-US" sz="1500">
                  <a:ea typeface="PMingLiU" pitchFamily="18" charset="-120"/>
                </a:endParaRPr>
              </a:p>
            </p:txBody>
          </p:sp>
        </p:grpSp>
        <p:grpSp>
          <p:nvGrpSpPr>
            <p:cNvPr id="37918" name="群組 29"/>
            <p:cNvGrpSpPr/>
            <p:nvPr/>
          </p:nvGrpSpPr>
          <p:grpSpPr bwMode="auto">
            <a:xfrm>
              <a:off x="3776683" y="2589643"/>
              <a:ext cx="792088" cy="1440160"/>
              <a:chOff x="2043336" y="2564904"/>
              <a:chExt cx="792088" cy="1440160"/>
            </a:xfrm>
          </p:grpSpPr>
          <p:sp>
            <p:nvSpPr>
              <p:cNvPr id="31" name="矩形 30"/>
              <p:cNvSpPr>
                <a:spLocks noChangeArrowheads="1"/>
              </p:cNvSpPr>
              <p:nvPr/>
            </p:nvSpPr>
            <p:spPr bwMode="auto">
              <a:xfrm>
                <a:off x="2042736" y="2564396"/>
                <a:ext cx="792275" cy="1441208"/>
              </a:xfrm>
              <a:prstGeom prst="rect">
                <a:avLst/>
              </a:prstGeom>
              <a:solidFill>
                <a:srgbClr val="92D050"/>
              </a:solidFill>
              <a:ln w="9525">
                <a:solidFill>
                  <a:srgbClr val="98B954"/>
                </a:solidFill>
                <a:miter lim="800000"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/>
              <a:lstStyle/>
              <a:p>
                <a:pPr defTabSz="914400">
                  <a:defRPr/>
                </a:pPr>
                <a:r>
                  <a:rPr lang="en-US" altLang="zh-TW" dirty="0">
                    <a:latin typeface="Arial" panose="020B0604020202020204" pitchFamily="34" charset="0"/>
                    <a:ea typeface="+mn-ea"/>
                  </a:rPr>
                  <a:t>CQ</a:t>
                </a: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sz="1200" dirty="0">
                  <a:latin typeface="Arial" panose="020B0604020202020204" pitchFamily="34" charset="0"/>
                  <a:ea typeface="+mn-ea"/>
                </a:endParaRPr>
              </a:p>
            </p:txBody>
          </p:sp>
          <p:grpSp>
            <p:nvGrpSpPr>
              <p:cNvPr id="32" name="群組 31"/>
              <p:cNvGrpSpPr/>
              <p:nvPr/>
            </p:nvGrpSpPr>
            <p:grpSpPr>
              <a:xfrm>
                <a:off x="2195736" y="2881442"/>
                <a:ext cx="457910" cy="902520"/>
                <a:chOff x="1830634" y="2786006"/>
                <a:chExt cx="457910" cy="902520"/>
              </a:xfrm>
              <a:noFill/>
            </p:grpSpPr>
            <p:sp>
              <p:nvSpPr>
                <p:cNvPr id="39" name="矩形 38"/>
                <p:cNvSpPr/>
                <p:nvPr/>
              </p:nvSpPr>
              <p:spPr bwMode="auto">
                <a:xfrm>
                  <a:off x="1830634" y="3025458"/>
                  <a:ext cx="457910" cy="231020"/>
                </a:xfrm>
                <a:prstGeom prst="rect">
                  <a:avLst/>
                </a:prstGeom>
                <a:grpFill/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/>
                <a:lstStyle/>
                <a:p>
                  <a:pPr defTabSz="914400">
                    <a:defRPr/>
                  </a:pPr>
                  <a:endParaRPr lang="zh-TW" altLang="en-US">
                    <a:solidFill>
                      <a:schemeClr val="tx1"/>
                    </a:solidFill>
                    <a:latin typeface="Arial" panose="020B0604020202020204" pitchFamily="34" charset="0"/>
                  </a:endParaRPr>
                </a:p>
              </p:txBody>
            </p:sp>
            <p:grpSp>
              <p:nvGrpSpPr>
                <p:cNvPr id="40" name="群組 39"/>
                <p:cNvGrpSpPr/>
                <p:nvPr/>
              </p:nvGrpSpPr>
              <p:grpSpPr>
                <a:xfrm>
                  <a:off x="1830634" y="2786006"/>
                  <a:ext cx="457910" cy="902520"/>
                  <a:chOff x="1830634" y="2786006"/>
                  <a:chExt cx="457910" cy="902520"/>
                </a:xfrm>
                <a:grpFill/>
              </p:grpSpPr>
              <p:sp>
                <p:nvSpPr>
                  <p:cNvPr id="41" name="矩形 40"/>
                  <p:cNvSpPr/>
                  <p:nvPr/>
                </p:nvSpPr>
                <p:spPr bwMode="auto">
                  <a:xfrm>
                    <a:off x="1830634" y="27860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42" name="矩形 41"/>
                  <p:cNvSpPr/>
                  <p:nvPr/>
                </p:nvSpPr>
                <p:spPr bwMode="auto">
                  <a:xfrm>
                    <a:off x="1830634" y="3267749"/>
                    <a:ext cx="457910" cy="18093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43" name="矩形 42"/>
                  <p:cNvSpPr/>
                  <p:nvPr/>
                </p:nvSpPr>
                <p:spPr bwMode="auto">
                  <a:xfrm>
                    <a:off x="1830634" y="34575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</p:grpSp>
          </p:grpSp>
        </p:grpSp>
        <p:sp>
          <p:nvSpPr>
            <p:cNvPr id="37919" name="矩形 45"/>
            <p:cNvSpPr>
              <a:spLocks noChangeArrowheads="1"/>
            </p:cNvSpPr>
            <p:nvPr/>
          </p:nvSpPr>
          <p:spPr bwMode="auto">
            <a:xfrm>
              <a:off x="2350046" y="5085184"/>
              <a:ext cx="1059532" cy="500648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round/>
            </a:ln>
          </p:spPr>
          <p:txBody>
            <a:bodyPr anchor="ctr"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 defTabSz="914400"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latin typeface="Arial" panose="020B0604020202020204" pitchFamily="34" charset="0"/>
                  <a:ea typeface="PMingLiU" pitchFamily="18" charset="-120"/>
                </a:rPr>
                <a:t>Port</a:t>
              </a: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</p:grpSp>
      <p:grpSp>
        <p:nvGrpSpPr>
          <p:cNvPr id="37893" name="群組 47"/>
          <p:cNvGrpSpPr/>
          <p:nvPr/>
        </p:nvGrpSpPr>
        <p:grpSpPr bwMode="auto">
          <a:xfrm>
            <a:off x="4716463" y="2587625"/>
            <a:ext cx="3671887" cy="3165475"/>
            <a:chOff x="1043608" y="2420888"/>
            <a:chExt cx="3672408" cy="3164944"/>
          </a:xfrm>
        </p:grpSpPr>
        <p:sp>
          <p:nvSpPr>
            <p:cNvPr id="37901" name="圓角矩形 48"/>
            <p:cNvSpPr>
              <a:spLocks noChangeArrowheads="1"/>
            </p:cNvSpPr>
            <p:nvPr/>
          </p:nvSpPr>
          <p:spPr bwMode="auto">
            <a:xfrm>
              <a:off x="1043608" y="2420888"/>
              <a:ext cx="3672408" cy="288032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  <p:sp>
          <p:nvSpPr>
            <p:cNvPr id="50" name="矩形 49"/>
            <p:cNvSpPr>
              <a:spLocks noChangeArrowheads="1"/>
            </p:cNvSpPr>
            <p:nvPr/>
          </p:nvSpPr>
          <p:spPr bwMode="auto">
            <a:xfrm>
              <a:off x="1504048" y="3355769"/>
              <a:ext cx="2835677" cy="1420574"/>
            </a:xfrm>
            <a:prstGeom prst="rect">
              <a:avLst/>
            </a:prstGeom>
            <a:gradFill rotWithShape="1">
              <a:gsLst>
                <a:gs pos="0">
                  <a:srgbClr val="FFE5E5"/>
                </a:gs>
                <a:gs pos="64999">
                  <a:srgbClr val="FFBEBD"/>
                </a:gs>
                <a:gs pos="100000">
                  <a:srgbClr val="FFA2A1"/>
                </a:gs>
              </a:gsLst>
              <a:lin ang="5400000" scaled="1"/>
            </a:gradFill>
            <a:ln w="9525">
              <a:solidFill>
                <a:srgbClr val="BE4B48"/>
              </a:solidFill>
              <a:miter lim="800000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anchor="b"/>
            <a:lstStyle/>
            <a:p>
              <a:pPr>
                <a:defRPr/>
              </a:pPr>
              <a:r>
                <a:rPr lang="en-US" altLang="zh-TW" dirty="0">
                  <a:latin typeface="Arial" panose="020B0604020202020204" pitchFamily="34" charset="0"/>
                  <a:ea typeface="+mn-ea"/>
                </a:rPr>
                <a:t>Transport Engine</a:t>
              </a:r>
              <a:endParaRPr lang="zh-TW" altLang="en-US" dirty="0">
                <a:latin typeface="Arial" panose="020B0604020202020204" pitchFamily="34" charset="0"/>
                <a:ea typeface="+mn-ea"/>
              </a:endParaRPr>
            </a:p>
          </p:txBody>
        </p:sp>
        <p:sp>
          <p:nvSpPr>
            <p:cNvPr id="37903" name="矩形 50"/>
            <p:cNvSpPr>
              <a:spLocks noChangeArrowheads="1"/>
            </p:cNvSpPr>
            <p:nvPr/>
          </p:nvSpPr>
          <p:spPr bwMode="auto">
            <a:xfrm>
              <a:off x="1159748" y="4689177"/>
              <a:ext cx="1107996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Channel </a:t>
              </a:r>
              <a:endParaRPr lang="en-US" altLang="zh-TW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Adapter</a:t>
              </a:r>
              <a:endParaRPr lang="zh-TW" altLang="en-US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</p:txBody>
        </p:sp>
        <p:grpSp>
          <p:nvGrpSpPr>
            <p:cNvPr id="37904" name="群組 51"/>
            <p:cNvGrpSpPr/>
            <p:nvPr/>
          </p:nvGrpSpPr>
          <p:grpSpPr bwMode="auto">
            <a:xfrm>
              <a:off x="1979712" y="2799586"/>
              <a:ext cx="1656184" cy="1493510"/>
              <a:chOff x="1851112" y="2799586"/>
              <a:chExt cx="1656184" cy="1493510"/>
            </a:xfrm>
          </p:grpSpPr>
          <p:grpSp>
            <p:nvGrpSpPr>
              <p:cNvPr id="37909" name="群組 61"/>
              <p:cNvGrpSpPr/>
              <p:nvPr/>
            </p:nvGrpSpPr>
            <p:grpSpPr bwMode="auto">
              <a:xfrm>
                <a:off x="1851112" y="2799586"/>
                <a:ext cx="1656184" cy="1440160"/>
                <a:chOff x="1907704" y="2564904"/>
                <a:chExt cx="1656184" cy="1440160"/>
              </a:xfrm>
            </p:grpSpPr>
            <p:sp>
              <p:nvSpPr>
                <p:cNvPr id="64" name="矩形 63"/>
                <p:cNvSpPr>
                  <a:spLocks noChangeArrowheads="1"/>
                </p:cNvSpPr>
                <p:nvPr/>
              </p:nvSpPr>
              <p:spPr bwMode="auto">
                <a:xfrm>
                  <a:off x="1908358" y="2565555"/>
                  <a:ext cx="1655997" cy="1439620"/>
                </a:xfrm>
                <a:prstGeom prst="rect">
                  <a:avLst/>
                </a:prstGeom>
                <a:solidFill>
                  <a:srgbClr val="FFC000"/>
                </a:solidFill>
                <a:ln w="9525">
                  <a:solidFill>
                    <a:srgbClr val="98B954"/>
                  </a:solidFill>
                  <a:miter lim="800000"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/>
                <a:lstStyle/>
                <a:p>
                  <a:pPr defTabSz="914400">
                    <a:defRPr/>
                  </a:pPr>
                  <a:r>
                    <a:rPr lang="en-US" altLang="zh-TW" dirty="0">
                      <a:latin typeface="Arial" panose="020B0604020202020204" pitchFamily="34" charset="0"/>
                      <a:ea typeface="+mn-ea"/>
                    </a:rPr>
                    <a:t>QP</a:t>
                  </a:r>
                  <a:endParaRPr lang="zh-TW" altLang="en-US" dirty="0">
                    <a:latin typeface="Arial" panose="020B0604020202020204" pitchFamily="34" charset="0"/>
                    <a:ea typeface="+mn-ea"/>
                  </a:endParaRPr>
                </a:p>
              </p:txBody>
            </p:sp>
            <p:grpSp>
              <p:nvGrpSpPr>
                <p:cNvPr id="65" name="群組 64"/>
                <p:cNvGrpSpPr/>
                <p:nvPr/>
              </p:nvGrpSpPr>
              <p:grpSpPr>
                <a:xfrm>
                  <a:off x="2195736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72" name="矩形 71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73" name="群組 72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74" name="矩形 73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5" name="矩形 74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6" name="矩形 75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66" name="群組 65"/>
                <p:cNvGrpSpPr/>
                <p:nvPr/>
              </p:nvGrpSpPr>
              <p:grpSpPr>
                <a:xfrm>
                  <a:off x="2807804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67" name="矩形 66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68" name="群組 67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69" name="矩形 68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0" name="矩形 69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1" name="矩形 70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37910" name="文字方塊 62"/>
              <p:cNvSpPr txBox="1">
                <a:spLocks noChangeArrowheads="1"/>
              </p:cNvSpPr>
              <p:nvPr/>
            </p:nvSpPr>
            <p:spPr bwMode="auto">
              <a:xfrm>
                <a:off x="1979712" y="3969931"/>
                <a:ext cx="1440160" cy="3231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TW" sz="1500">
                    <a:ea typeface="PMingLiU" pitchFamily="18" charset="-120"/>
                  </a:rPr>
                  <a:t>Send   Recv</a:t>
                </a:r>
                <a:endParaRPr lang="zh-TW" altLang="en-US" sz="1500">
                  <a:ea typeface="PMingLiU" pitchFamily="18" charset="-120"/>
                </a:endParaRPr>
              </a:p>
            </p:txBody>
          </p:sp>
        </p:grpSp>
        <p:grpSp>
          <p:nvGrpSpPr>
            <p:cNvPr id="37905" name="群組 52"/>
            <p:cNvGrpSpPr/>
            <p:nvPr/>
          </p:nvGrpSpPr>
          <p:grpSpPr bwMode="auto">
            <a:xfrm>
              <a:off x="3776683" y="2589643"/>
              <a:ext cx="792088" cy="1440160"/>
              <a:chOff x="2043336" y="2564904"/>
              <a:chExt cx="792088" cy="1440160"/>
            </a:xfrm>
          </p:grpSpPr>
          <p:sp>
            <p:nvSpPr>
              <p:cNvPr id="55" name="矩形 54"/>
              <p:cNvSpPr>
                <a:spLocks noChangeArrowheads="1"/>
              </p:cNvSpPr>
              <p:nvPr/>
            </p:nvSpPr>
            <p:spPr bwMode="auto">
              <a:xfrm>
                <a:off x="2042736" y="2564396"/>
                <a:ext cx="792275" cy="1441208"/>
              </a:xfrm>
              <a:prstGeom prst="rect">
                <a:avLst/>
              </a:prstGeom>
              <a:solidFill>
                <a:srgbClr val="92D050"/>
              </a:solidFill>
              <a:ln w="9525">
                <a:solidFill>
                  <a:srgbClr val="98B954"/>
                </a:solidFill>
                <a:miter lim="800000"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/>
              <a:lstStyle/>
              <a:p>
                <a:pPr defTabSz="914400">
                  <a:defRPr/>
                </a:pPr>
                <a:r>
                  <a:rPr lang="en-US" altLang="zh-TW" dirty="0">
                    <a:latin typeface="Arial" panose="020B0604020202020204" pitchFamily="34" charset="0"/>
                    <a:ea typeface="+mn-ea"/>
                  </a:rPr>
                  <a:t>CQ</a:t>
                </a: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sz="1200" dirty="0">
                  <a:latin typeface="Arial" panose="020B0604020202020204" pitchFamily="34" charset="0"/>
                  <a:ea typeface="+mn-ea"/>
                </a:endParaRPr>
              </a:p>
            </p:txBody>
          </p:sp>
          <p:grpSp>
            <p:nvGrpSpPr>
              <p:cNvPr id="56" name="群組 55"/>
              <p:cNvGrpSpPr/>
              <p:nvPr/>
            </p:nvGrpSpPr>
            <p:grpSpPr>
              <a:xfrm>
                <a:off x="2195736" y="2881442"/>
                <a:ext cx="457910" cy="902520"/>
                <a:chOff x="1830634" y="2786006"/>
                <a:chExt cx="457910" cy="902520"/>
              </a:xfrm>
              <a:noFill/>
            </p:grpSpPr>
            <p:sp>
              <p:nvSpPr>
                <p:cNvPr id="57" name="矩形 56"/>
                <p:cNvSpPr/>
                <p:nvPr/>
              </p:nvSpPr>
              <p:spPr bwMode="auto">
                <a:xfrm>
                  <a:off x="1830634" y="3025458"/>
                  <a:ext cx="457910" cy="231020"/>
                </a:xfrm>
                <a:prstGeom prst="rect">
                  <a:avLst/>
                </a:prstGeom>
                <a:grpFill/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/>
                <a:lstStyle/>
                <a:p>
                  <a:pPr defTabSz="914400">
                    <a:defRPr/>
                  </a:pPr>
                  <a:endParaRPr lang="zh-TW" altLang="en-US">
                    <a:solidFill>
                      <a:schemeClr val="tx1"/>
                    </a:solidFill>
                    <a:latin typeface="Arial" panose="020B0604020202020204" pitchFamily="34" charset="0"/>
                  </a:endParaRPr>
                </a:p>
              </p:txBody>
            </p:sp>
            <p:grpSp>
              <p:nvGrpSpPr>
                <p:cNvPr id="58" name="群組 57"/>
                <p:cNvGrpSpPr/>
                <p:nvPr/>
              </p:nvGrpSpPr>
              <p:grpSpPr>
                <a:xfrm>
                  <a:off x="1830634" y="2786006"/>
                  <a:ext cx="457910" cy="902520"/>
                  <a:chOff x="1830634" y="2786006"/>
                  <a:chExt cx="457910" cy="902520"/>
                </a:xfrm>
                <a:grpFill/>
              </p:grpSpPr>
              <p:sp>
                <p:nvSpPr>
                  <p:cNvPr id="59" name="矩形 58"/>
                  <p:cNvSpPr/>
                  <p:nvPr/>
                </p:nvSpPr>
                <p:spPr bwMode="auto">
                  <a:xfrm>
                    <a:off x="1830634" y="27860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60" name="矩形 59"/>
                  <p:cNvSpPr/>
                  <p:nvPr/>
                </p:nvSpPr>
                <p:spPr bwMode="auto">
                  <a:xfrm>
                    <a:off x="1830634" y="3267749"/>
                    <a:ext cx="457910" cy="18093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61" name="矩形 60"/>
                  <p:cNvSpPr/>
                  <p:nvPr/>
                </p:nvSpPr>
                <p:spPr bwMode="auto">
                  <a:xfrm>
                    <a:off x="1830634" y="34575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</p:grpSp>
          </p:grpSp>
        </p:grpSp>
        <p:sp>
          <p:nvSpPr>
            <p:cNvPr id="37906" name="矩形 53"/>
            <p:cNvSpPr>
              <a:spLocks noChangeArrowheads="1"/>
            </p:cNvSpPr>
            <p:nvPr/>
          </p:nvSpPr>
          <p:spPr bwMode="auto">
            <a:xfrm>
              <a:off x="2350046" y="5085184"/>
              <a:ext cx="1059532" cy="500648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round/>
            </a:ln>
          </p:spPr>
          <p:txBody>
            <a:bodyPr anchor="ctr"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 defTabSz="914400"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latin typeface="Arial" panose="020B0604020202020204" pitchFamily="34" charset="0"/>
                  <a:ea typeface="PMingLiU" pitchFamily="18" charset="-120"/>
                </a:rPr>
                <a:t>Port</a:t>
              </a: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</p:grpSp>
      <p:cxnSp>
        <p:nvCxnSpPr>
          <p:cNvPr id="78" name="直線單箭頭接點 77"/>
          <p:cNvCxnSpPr>
            <a:cxnSpLocks noChangeShapeType="1"/>
          </p:cNvCxnSpPr>
          <p:nvPr/>
        </p:nvCxnSpPr>
        <p:spPr bwMode="auto">
          <a:xfrm>
            <a:off x="2482850" y="4978400"/>
            <a:ext cx="0" cy="312738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9" name="橢圓 78"/>
          <p:cNvSpPr>
            <a:spLocks noChangeArrowheads="1"/>
          </p:cNvSpPr>
          <p:nvPr/>
        </p:nvSpPr>
        <p:spPr bwMode="auto">
          <a:xfrm>
            <a:off x="5424488" y="1835150"/>
            <a:ext cx="2420937" cy="381000"/>
          </a:xfrm>
          <a:prstGeom prst="ellipse">
            <a:avLst/>
          </a:prstGeom>
          <a:gradFill rotWithShape="1">
            <a:gsLst>
              <a:gs pos="0">
                <a:srgbClr val="EDEDED"/>
              </a:gs>
              <a:gs pos="64999">
                <a:srgbClr val="D0D0D0"/>
              </a:gs>
              <a:gs pos="100000">
                <a:srgbClr val="BCBCBC"/>
              </a:gs>
            </a:gsLst>
            <a:lin ang="5400000" scaled="1"/>
          </a:gradFill>
          <a:ln w="9525">
            <a:solidFill>
              <a:srgbClr val="000000"/>
            </a:solidFill>
            <a:rou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/>
          <a:lstStyle/>
          <a:p>
            <a:pPr algn="ctr" defTabSz="914400">
              <a:defRPr/>
            </a:pPr>
            <a:r>
              <a:rPr lang="en-US" altLang="zh-TW" sz="1500" dirty="0">
                <a:latin typeface="Arial" panose="020B0604020202020204" pitchFamily="34" charset="0"/>
                <a:ea typeface="+mn-ea"/>
              </a:rPr>
              <a:t>Remote Process</a:t>
            </a:r>
            <a:endParaRPr lang="zh-TW" altLang="en-US" sz="1500" dirty="0">
              <a:latin typeface="Arial" panose="020B0604020202020204" pitchFamily="34" charset="0"/>
              <a:ea typeface="+mn-ea"/>
            </a:endParaRPr>
          </a:p>
        </p:txBody>
      </p:sp>
      <p:cxnSp>
        <p:nvCxnSpPr>
          <p:cNvPr id="81" name="直線單箭頭接點 80"/>
          <p:cNvCxnSpPr>
            <a:cxnSpLocks noChangeShapeType="1"/>
          </p:cNvCxnSpPr>
          <p:nvPr/>
        </p:nvCxnSpPr>
        <p:spPr bwMode="auto">
          <a:xfrm>
            <a:off x="6594475" y="4945063"/>
            <a:ext cx="0" cy="319087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" name="橢圓 81"/>
          <p:cNvSpPr>
            <a:spLocks noChangeArrowheads="1"/>
          </p:cNvSpPr>
          <p:nvPr/>
        </p:nvSpPr>
        <p:spPr bwMode="auto">
          <a:xfrm>
            <a:off x="1271588" y="1855788"/>
            <a:ext cx="2193925" cy="381000"/>
          </a:xfrm>
          <a:prstGeom prst="ellipse">
            <a:avLst/>
          </a:prstGeom>
          <a:gradFill rotWithShape="1">
            <a:gsLst>
              <a:gs pos="0">
                <a:srgbClr val="EDEDED"/>
              </a:gs>
              <a:gs pos="64999">
                <a:srgbClr val="D0D0D0"/>
              </a:gs>
              <a:gs pos="100000">
                <a:srgbClr val="BCBCBC"/>
              </a:gs>
            </a:gsLst>
            <a:lin ang="5400000" scaled="1"/>
          </a:gradFill>
          <a:ln w="9525">
            <a:solidFill>
              <a:srgbClr val="000000"/>
            </a:solidFill>
            <a:rou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/>
          <a:lstStyle/>
          <a:p>
            <a:pPr algn="ctr" defTabSz="914400">
              <a:defRPr/>
            </a:pPr>
            <a:r>
              <a:rPr lang="en-US" altLang="zh-TW" dirty="0">
                <a:latin typeface="Arial" panose="020B0604020202020204" pitchFamily="34" charset="0"/>
                <a:ea typeface="+mn-ea"/>
              </a:rPr>
              <a:t>Process</a:t>
            </a:r>
            <a:endParaRPr lang="zh-TW" altLang="en-US" dirty="0">
              <a:latin typeface="Arial" panose="020B0604020202020204" pitchFamily="34" charset="0"/>
              <a:ea typeface="+mn-ea"/>
            </a:endParaRPr>
          </a:p>
        </p:txBody>
      </p:sp>
      <p:sp>
        <p:nvSpPr>
          <p:cNvPr id="37898" name="矩形 82"/>
          <p:cNvSpPr>
            <a:spLocks noChangeArrowheads="1"/>
          </p:cNvSpPr>
          <p:nvPr/>
        </p:nvSpPr>
        <p:spPr bwMode="auto">
          <a:xfrm>
            <a:off x="2389188" y="6015038"/>
            <a:ext cx="4435475" cy="574675"/>
          </a:xfrm>
          <a:prstGeom prst="rect">
            <a:avLst/>
          </a:prstGeom>
          <a:solidFill>
            <a:srgbClr val="CCFF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defTabSz="914400" eaLnBrk="1" hangingPunct="1">
              <a:spcBef>
                <a:spcPct val="0"/>
              </a:spcBef>
              <a:buFontTx/>
              <a:buNone/>
            </a:pPr>
            <a:r>
              <a:rPr lang="en-US" altLang="zh-TW" sz="1800">
                <a:latin typeface="Arial" panose="020B0604020202020204" pitchFamily="34" charset="0"/>
                <a:ea typeface="PMingLiU" pitchFamily="18" charset="-120"/>
              </a:rPr>
              <a:t>Fabric</a:t>
            </a:r>
            <a:endParaRPr lang="zh-TW" altLang="en-US" sz="1800">
              <a:latin typeface="Arial" panose="020B0604020202020204" pitchFamily="34" charset="0"/>
              <a:ea typeface="PMingLiU" pitchFamily="18" charset="-120"/>
            </a:endParaRPr>
          </a:p>
        </p:txBody>
      </p:sp>
      <p:cxnSp>
        <p:nvCxnSpPr>
          <p:cNvPr id="80" name="肘形接點 79"/>
          <p:cNvCxnSpPr>
            <a:cxnSpLocks noChangeShapeType="1"/>
            <a:stCxn id="37919" idx="2"/>
            <a:endCxn id="37906" idx="2"/>
          </p:cNvCxnSpPr>
          <p:nvPr/>
        </p:nvCxnSpPr>
        <p:spPr bwMode="auto">
          <a:xfrm rot="5400000" flipH="1" flipV="1">
            <a:off x="4479132" y="3713956"/>
            <a:ext cx="33338" cy="4111625"/>
          </a:xfrm>
          <a:prstGeom prst="bentConnector3">
            <a:avLst>
              <a:gd name="adj1" fmla="val -1158347"/>
            </a:avLst>
          </a:prstGeom>
          <a:noFill/>
          <a:ln w="38100">
            <a:solidFill>
              <a:schemeClr val="tx1"/>
            </a:solidFill>
            <a:miter lim="800000"/>
            <a:headEnd type="arrow" w="med" len="med"/>
            <a:tailEnd type="arrow" w="med" len="med"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4" name="矩形 83"/>
          <p:cNvSpPr>
            <a:spLocks noChangeArrowheads="1"/>
          </p:cNvSpPr>
          <p:nvPr/>
        </p:nvSpPr>
        <p:spPr bwMode="auto">
          <a:xfrm>
            <a:off x="7448550" y="1855788"/>
            <a:ext cx="1516063" cy="349250"/>
          </a:xfrm>
          <a:prstGeom prst="rect">
            <a:avLst/>
          </a:prstGeom>
          <a:gradFill rotWithShape="1">
            <a:gsLst>
              <a:gs pos="0">
                <a:srgbClr val="E4F9FF"/>
              </a:gs>
              <a:gs pos="64999">
                <a:srgbClr val="BBEFFF"/>
              </a:gs>
              <a:gs pos="100000">
                <a:srgbClr val="9EEAFF"/>
              </a:gs>
            </a:gsLst>
            <a:lin ang="5400000" scaled="1"/>
          </a:gradFill>
          <a:ln w="9525">
            <a:solidFill>
              <a:srgbClr val="46AAC5"/>
            </a:solidFill>
            <a:miter lim="800000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/>
          <a:lstStyle/>
          <a:p>
            <a:pPr algn="ctr" defTabSz="914400">
              <a:defRPr/>
            </a:pPr>
            <a:r>
              <a:rPr lang="en-US" altLang="zh-TW" dirty="0">
                <a:latin typeface="Arial" panose="020B0604020202020204" pitchFamily="34" charset="0"/>
                <a:ea typeface="+mn-ea"/>
              </a:rPr>
              <a:t>Target Buffer</a:t>
            </a:r>
            <a:endParaRPr lang="zh-TW" altLang="en-US" dirty="0">
              <a:latin typeface="Arial" panose="020B0604020202020204" pitchFamily="34" charset="0"/>
              <a:ea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RDMA Read / Write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38915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TW" altLang="en-US" smtClean="0">
              <a:ea typeface="PMingLiU" pitchFamily="18" charset="-120"/>
            </a:endParaRPr>
          </a:p>
        </p:txBody>
      </p:sp>
      <p:grpSp>
        <p:nvGrpSpPr>
          <p:cNvPr id="38916" name="群組 46"/>
          <p:cNvGrpSpPr/>
          <p:nvPr/>
        </p:nvGrpSpPr>
        <p:grpSpPr bwMode="auto">
          <a:xfrm>
            <a:off x="604838" y="2620963"/>
            <a:ext cx="3671887" cy="3165475"/>
            <a:chOff x="1043608" y="2420888"/>
            <a:chExt cx="3672408" cy="3164944"/>
          </a:xfrm>
        </p:grpSpPr>
        <p:sp>
          <p:nvSpPr>
            <p:cNvPr id="38941" name="圓角矩形 5"/>
            <p:cNvSpPr>
              <a:spLocks noChangeArrowheads="1"/>
            </p:cNvSpPr>
            <p:nvPr/>
          </p:nvSpPr>
          <p:spPr bwMode="auto">
            <a:xfrm>
              <a:off x="1043608" y="2420888"/>
              <a:ext cx="3672408" cy="288032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  <p:sp>
          <p:nvSpPr>
            <p:cNvPr id="4" name="矩形 3"/>
            <p:cNvSpPr>
              <a:spLocks noChangeArrowheads="1"/>
            </p:cNvSpPr>
            <p:nvPr/>
          </p:nvSpPr>
          <p:spPr bwMode="auto">
            <a:xfrm>
              <a:off x="1504048" y="3355768"/>
              <a:ext cx="2835677" cy="1420575"/>
            </a:xfrm>
            <a:prstGeom prst="rect">
              <a:avLst/>
            </a:prstGeom>
            <a:gradFill rotWithShape="1">
              <a:gsLst>
                <a:gs pos="0">
                  <a:srgbClr val="FFE5E5"/>
                </a:gs>
                <a:gs pos="64999">
                  <a:srgbClr val="FFBEBD"/>
                </a:gs>
                <a:gs pos="100000">
                  <a:srgbClr val="FFA2A1"/>
                </a:gs>
              </a:gsLst>
              <a:lin ang="5400000" scaled="1"/>
            </a:gradFill>
            <a:ln w="9525">
              <a:solidFill>
                <a:srgbClr val="BE4B48"/>
              </a:solidFill>
              <a:miter lim="800000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anchor="b"/>
            <a:lstStyle/>
            <a:p>
              <a:pPr>
                <a:defRPr/>
              </a:pPr>
              <a:r>
                <a:rPr lang="en-US" altLang="zh-TW" dirty="0">
                  <a:latin typeface="Arial" panose="020B0604020202020204" pitchFamily="34" charset="0"/>
                  <a:ea typeface="+mn-ea"/>
                </a:rPr>
                <a:t>Transport Engine</a:t>
              </a:r>
              <a:endParaRPr lang="zh-TW" altLang="en-US" dirty="0">
                <a:latin typeface="Arial" panose="020B0604020202020204" pitchFamily="34" charset="0"/>
                <a:ea typeface="+mn-ea"/>
              </a:endParaRPr>
            </a:p>
          </p:txBody>
        </p:sp>
        <p:sp>
          <p:nvSpPr>
            <p:cNvPr id="38943" name="矩形 6"/>
            <p:cNvSpPr>
              <a:spLocks noChangeArrowheads="1"/>
            </p:cNvSpPr>
            <p:nvPr/>
          </p:nvSpPr>
          <p:spPr bwMode="auto">
            <a:xfrm>
              <a:off x="1159748" y="4689177"/>
              <a:ext cx="1107996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Channel </a:t>
              </a:r>
              <a:endParaRPr lang="en-US" altLang="zh-TW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Adapter</a:t>
              </a:r>
              <a:endParaRPr lang="zh-TW" altLang="en-US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</p:txBody>
        </p:sp>
        <p:grpSp>
          <p:nvGrpSpPr>
            <p:cNvPr id="38944" name="群組 44"/>
            <p:cNvGrpSpPr/>
            <p:nvPr/>
          </p:nvGrpSpPr>
          <p:grpSpPr bwMode="auto">
            <a:xfrm>
              <a:off x="1979712" y="2799586"/>
              <a:ext cx="1656184" cy="1493510"/>
              <a:chOff x="1851112" y="2799586"/>
              <a:chExt cx="1656184" cy="1493510"/>
            </a:xfrm>
          </p:grpSpPr>
          <p:grpSp>
            <p:nvGrpSpPr>
              <p:cNvPr id="38949" name="群組 28"/>
              <p:cNvGrpSpPr/>
              <p:nvPr/>
            </p:nvGrpSpPr>
            <p:grpSpPr bwMode="auto">
              <a:xfrm>
                <a:off x="1851112" y="2799586"/>
                <a:ext cx="1656184" cy="1440160"/>
                <a:chOff x="1907704" y="2564904"/>
                <a:chExt cx="1656184" cy="1440160"/>
              </a:xfrm>
            </p:grpSpPr>
            <p:sp>
              <p:nvSpPr>
                <p:cNvPr id="21" name="矩形 20"/>
                <p:cNvSpPr>
                  <a:spLocks noChangeArrowheads="1"/>
                </p:cNvSpPr>
                <p:nvPr/>
              </p:nvSpPr>
              <p:spPr bwMode="auto">
                <a:xfrm>
                  <a:off x="1908358" y="2565554"/>
                  <a:ext cx="1655997" cy="1439621"/>
                </a:xfrm>
                <a:prstGeom prst="rect">
                  <a:avLst/>
                </a:prstGeom>
                <a:solidFill>
                  <a:srgbClr val="FFC000"/>
                </a:solidFill>
                <a:ln w="9525">
                  <a:solidFill>
                    <a:srgbClr val="98B954"/>
                  </a:solidFill>
                  <a:miter lim="800000"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/>
                <a:lstStyle/>
                <a:p>
                  <a:pPr defTabSz="914400">
                    <a:defRPr/>
                  </a:pPr>
                  <a:r>
                    <a:rPr lang="en-US" altLang="zh-TW" dirty="0">
                      <a:latin typeface="Arial" panose="020B0604020202020204" pitchFamily="34" charset="0"/>
                      <a:ea typeface="+mn-ea"/>
                    </a:rPr>
                    <a:t>QP</a:t>
                  </a:r>
                  <a:endParaRPr lang="zh-TW" altLang="en-US" dirty="0">
                    <a:latin typeface="Arial" panose="020B0604020202020204" pitchFamily="34" charset="0"/>
                    <a:ea typeface="+mn-ea"/>
                  </a:endParaRPr>
                </a:p>
              </p:txBody>
            </p:sp>
            <p:grpSp>
              <p:nvGrpSpPr>
                <p:cNvPr id="14" name="群組 13"/>
                <p:cNvGrpSpPr/>
                <p:nvPr/>
              </p:nvGrpSpPr>
              <p:grpSpPr>
                <a:xfrm>
                  <a:off x="2195736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10" name="矩形 9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13" name="群組 12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8" name="矩形 7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1" name="矩形 10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2" name="矩形 11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22" name="群組 21"/>
                <p:cNvGrpSpPr/>
                <p:nvPr/>
              </p:nvGrpSpPr>
              <p:grpSpPr>
                <a:xfrm>
                  <a:off x="2807804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23" name="矩形 22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24" name="群組 23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25" name="矩形 24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6" name="矩形 25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7" name="矩形 26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38950" name="文字方塊 27"/>
              <p:cNvSpPr txBox="1">
                <a:spLocks noChangeArrowheads="1"/>
              </p:cNvSpPr>
              <p:nvPr/>
            </p:nvSpPr>
            <p:spPr bwMode="auto">
              <a:xfrm>
                <a:off x="1979712" y="3969931"/>
                <a:ext cx="1440160" cy="3231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TW" sz="1500">
                    <a:ea typeface="PMingLiU" pitchFamily="18" charset="-120"/>
                  </a:rPr>
                  <a:t>Send   Recv</a:t>
                </a:r>
                <a:endParaRPr lang="zh-TW" altLang="en-US" sz="1500">
                  <a:ea typeface="PMingLiU" pitchFamily="18" charset="-120"/>
                </a:endParaRPr>
              </a:p>
            </p:txBody>
          </p:sp>
        </p:grpSp>
        <p:grpSp>
          <p:nvGrpSpPr>
            <p:cNvPr id="38945" name="群組 29"/>
            <p:cNvGrpSpPr/>
            <p:nvPr/>
          </p:nvGrpSpPr>
          <p:grpSpPr bwMode="auto">
            <a:xfrm>
              <a:off x="3776683" y="2589643"/>
              <a:ext cx="792088" cy="1440160"/>
              <a:chOff x="2043336" y="2564904"/>
              <a:chExt cx="792088" cy="1440160"/>
            </a:xfrm>
          </p:grpSpPr>
          <p:sp>
            <p:nvSpPr>
              <p:cNvPr id="31" name="矩形 30"/>
              <p:cNvSpPr>
                <a:spLocks noChangeArrowheads="1"/>
              </p:cNvSpPr>
              <p:nvPr/>
            </p:nvSpPr>
            <p:spPr bwMode="auto">
              <a:xfrm>
                <a:off x="2042736" y="2564396"/>
                <a:ext cx="792275" cy="1441208"/>
              </a:xfrm>
              <a:prstGeom prst="rect">
                <a:avLst/>
              </a:prstGeom>
              <a:solidFill>
                <a:srgbClr val="92D050"/>
              </a:solidFill>
              <a:ln w="9525">
                <a:solidFill>
                  <a:srgbClr val="98B954"/>
                </a:solidFill>
                <a:miter lim="800000"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/>
              <a:lstStyle/>
              <a:p>
                <a:pPr defTabSz="914400">
                  <a:defRPr/>
                </a:pPr>
                <a:r>
                  <a:rPr lang="en-US" altLang="zh-TW" dirty="0">
                    <a:latin typeface="Arial" panose="020B0604020202020204" pitchFamily="34" charset="0"/>
                    <a:ea typeface="+mn-ea"/>
                  </a:rPr>
                  <a:t>CQ</a:t>
                </a: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sz="1200" dirty="0">
                  <a:latin typeface="Arial" panose="020B0604020202020204" pitchFamily="34" charset="0"/>
                  <a:ea typeface="+mn-ea"/>
                </a:endParaRPr>
              </a:p>
            </p:txBody>
          </p:sp>
          <p:grpSp>
            <p:nvGrpSpPr>
              <p:cNvPr id="32" name="群組 31"/>
              <p:cNvGrpSpPr/>
              <p:nvPr/>
            </p:nvGrpSpPr>
            <p:grpSpPr>
              <a:xfrm>
                <a:off x="2195736" y="2881442"/>
                <a:ext cx="457910" cy="902520"/>
                <a:chOff x="1830634" y="2786006"/>
                <a:chExt cx="457910" cy="902520"/>
              </a:xfrm>
              <a:noFill/>
            </p:grpSpPr>
            <p:sp>
              <p:nvSpPr>
                <p:cNvPr id="39" name="矩形 38"/>
                <p:cNvSpPr/>
                <p:nvPr/>
              </p:nvSpPr>
              <p:spPr bwMode="auto">
                <a:xfrm>
                  <a:off x="1830634" y="3025458"/>
                  <a:ext cx="457910" cy="231020"/>
                </a:xfrm>
                <a:prstGeom prst="rect">
                  <a:avLst/>
                </a:prstGeom>
                <a:grpFill/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/>
                <a:lstStyle/>
                <a:p>
                  <a:pPr defTabSz="914400">
                    <a:defRPr/>
                  </a:pPr>
                  <a:endParaRPr lang="zh-TW" altLang="en-US">
                    <a:solidFill>
                      <a:schemeClr val="tx1"/>
                    </a:solidFill>
                    <a:latin typeface="Arial" panose="020B0604020202020204" pitchFamily="34" charset="0"/>
                  </a:endParaRPr>
                </a:p>
              </p:txBody>
            </p:sp>
            <p:grpSp>
              <p:nvGrpSpPr>
                <p:cNvPr id="40" name="群組 39"/>
                <p:cNvGrpSpPr/>
                <p:nvPr/>
              </p:nvGrpSpPr>
              <p:grpSpPr>
                <a:xfrm>
                  <a:off x="1830634" y="2786006"/>
                  <a:ext cx="457910" cy="902520"/>
                  <a:chOff x="1830634" y="2786006"/>
                  <a:chExt cx="457910" cy="902520"/>
                </a:xfrm>
                <a:grpFill/>
              </p:grpSpPr>
              <p:sp>
                <p:nvSpPr>
                  <p:cNvPr id="41" name="矩形 40"/>
                  <p:cNvSpPr/>
                  <p:nvPr/>
                </p:nvSpPr>
                <p:spPr bwMode="auto">
                  <a:xfrm>
                    <a:off x="1830634" y="27860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42" name="矩形 41"/>
                  <p:cNvSpPr/>
                  <p:nvPr/>
                </p:nvSpPr>
                <p:spPr bwMode="auto">
                  <a:xfrm>
                    <a:off x="1830634" y="3267749"/>
                    <a:ext cx="457910" cy="18093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43" name="矩形 42"/>
                  <p:cNvSpPr/>
                  <p:nvPr/>
                </p:nvSpPr>
                <p:spPr bwMode="auto">
                  <a:xfrm>
                    <a:off x="1830634" y="34575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</p:grpSp>
          </p:grpSp>
        </p:grpSp>
        <p:sp>
          <p:nvSpPr>
            <p:cNvPr id="38946" name="矩形 45"/>
            <p:cNvSpPr>
              <a:spLocks noChangeArrowheads="1"/>
            </p:cNvSpPr>
            <p:nvPr/>
          </p:nvSpPr>
          <p:spPr bwMode="auto">
            <a:xfrm>
              <a:off x="2350046" y="5085184"/>
              <a:ext cx="1059532" cy="500648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round/>
            </a:ln>
          </p:spPr>
          <p:txBody>
            <a:bodyPr anchor="ctr"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 defTabSz="914400"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latin typeface="Arial" panose="020B0604020202020204" pitchFamily="34" charset="0"/>
                  <a:ea typeface="PMingLiU" pitchFamily="18" charset="-120"/>
                </a:rPr>
                <a:t>Port</a:t>
              </a: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</p:grpSp>
      <p:grpSp>
        <p:nvGrpSpPr>
          <p:cNvPr id="38917" name="群組 47"/>
          <p:cNvGrpSpPr/>
          <p:nvPr/>
        </p:nvGrpSpPr>
        <p:grpSpPr bwMode="auto">
          <a:xfrm>
            <a:off x="4716463" y="2587625"/>
            <a:ext cx="3671887" cy="3165475"/>
            <a:chOff x="1043608" y="2420888"/>
            <a:chExt cx="3672408" cy="3164944"/>
          </a:xfrm>
        </p:grpSpPr>
        <p:sp>
          <p:nvSpPr>
            <p:cNvPr id="38928" name="圓角矩形 48"/>
            <p:cNvSpPr>
              <a:spLocks noChangeArrowheads="1"/>
            </p:cNvSpPr>
            <p:nvPr/>
          </p:nvSpPr>
          <p:spPr bwMode="auto">
            <a:xfrm>
              <a:off x="1043608" y="2420888"/>
              <a:ext cx="3672408" cy="288032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  <p:sp>
          <p:nvSpPr>
            <p:cNvPr id="50" name="矩形 49"/>
            <p:cNvSpPr>
              <a:spLocks noChangeArrowheads="1"/>
            </p:cNvSpPr>
            <p:nvPr/>
          </p:nvSpPr>
          <p:spPr bwMode="auto">
            <a:xfrm>
              <a:off x="1504048" y="3355769"/>
              <a:ext cx="2835677" cy="1420574"/>
            </a:xfrm>
            <a:prstGeom prst="rect">
              <a:avLst/>
            </a:prstGeom>
            <a:gradFill rotWithShape="1">
              <a:gsLst>
                <a:gs pos="0">
                  <a:srgbClr val="FFE5E5"/>
                </a:gs>
                <a:gs pos="64999">
                  <a:srgbClr val="FFBEBD"/>
                </a:gs>
                <a:gs pos="100000">
                  <a:srgbClr val="FFA2A1"/>
                </a:gs>
              </a:gsLst>
              <a:lin ang="5400000" scaled="1"/>
            </a:gradFill>
            <a:ln w="9525">
              <a:solidFill>
                <a:srgbClr val="BE4B48"/>
              </a:solidFill>
              <a:miter lim="800000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anchor="b"/>
            <a:lstStyle/>
            <a:p>
              <a:pPr>
                <a:defRPr/>
              </a:pPr>
              <a:r>
                <a:rPr lang="en-US" altLang="zh-TW" dirty="0">
                  <a:latin typeface="Arial" panose="020B0604020202020204" pitchFamily="34" charset="0"/>
                  <a:ea typeface="+mn-ea"/>
                </a:rPr>
                <a:t>Transport Engine</a:t>
              </a:r>
              <a:endParaRPr lang="zh-TW" altLang="en-US" dirty="0">
                <a:latin typeface="Arial" panose="020B0604020202020204" pitchFamily="34" charset="0"/>
                <a:ea typeface="+mn-ea"/>
              </a:endParaRPr>
            </a:p>
          </p:txBody>
        </p:sp>
        <p:sp>
          <p:nvSpPr>
            <p:cNvPr id="38930" name="矩形 50"/>
            <p:cNvSpPr>
              <a:spLocks noChangeArrowheads="1"/>
            </p:cNvSpPr>
            <p:nvPr/>
          </p:nvSpPr>
          <p:spPr bwMode="auto">
            <a:xfrm>
              <a:off x="1159748" y="4689177"/>
              <a:ext cx="1107996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Channel </a:t>
              </a:r>
              <a:endParaRPr lang="en-US" altLang="zh-TW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Adapter</a:t>
              </a:r>
              <a:endParaRPr lang="zh-TW" altLang="en-US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</p:txBody>
        </p:sp>
        <p:grpSp>
          <p:nvGrpSpPr>
            <p:cNvPr id="38931" name="群組 51"/>
            <p:cNvGrpSpPr/>
            <p:nvPr/>
          </p:nvGrpSpPr>
          <p:grpSpPr bwMode="auto">
            <a:xfrm>
              <a:off x="1979712" y="2799586"/>
              <a:ext cx="1656184" cy="1493510"/>
              <a:chOff x="1851112" y="2799586"/>
              <a:chExt cx="1656184" cy="1493510"/>
            </a:xfrm>
          </p:grpSpPr>
          <p:grpSp>
            <p:nvGrpSpPr>
              <p:cNvPr id="38936" name="群組 61"/>
              <p:cNvGrpSpPr/>
              <p:nvPr/>
            </p:nvGrpSpPr>
            <p:grpSpPr bwMode="auto">
              <a:xfrm>
                <a:off x="1851112" y="2799586"/>
                <a:ext cx="1656184" cy="1440160"/>
                <a:chOff x="1907704" y="2564904"/>
                <a:chExt cx="1656184" cy="1440160"/>
              </a:xfrm>
            </p:grpSpPr>
            <p:sp>
              <p:nvSpPr>
                <p:cNvPr id="64" name="矩形 63"/>
                <p:cNvSpPr>
                  <a:spLocks noChangeArrowheads="1"/>
                </p:cNvSpPr>
                <p:nvPr/>
              </p:nvSpPr>
              <p:spPr bwMode="auto">
                <a:xfrm>
                  <a:off x="1908358" y="2565555"/>
                  <a:ext cx="1655997" cy="1439620"/>
                </a:xfrm>
                <a:prstGeom prst="rect">
                  <a:avLst/>
                </a:prstGeom>
                <a:solidFill>
                  <a:srgbClr val="FFC000"/>
                </a:solidFill>
                <a:ln w="9525">
                  <a:solidFill>
                    <a:srgbClr val="98B954"/>
                  </a:solidFill>
                  <a:miter lim="800000"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/>
                <a:lstStyle/>
                <a:p>
                  <a:pPr defTabSz="914400">
                    <a:defRPr/>
                  </a:pPr>
                  <a:r>
                    <a:rPr lang="en-US" altLang="zh-TW" dirty="0">
                      <a:latin typeface="Arial" panose="020B0604020202020204" pitchFamily="34" charset="0"/>
                      <a:ea typeface="+mn-ea"/>
                    </a:rPr>
                    <a:t>QP</a:t>
                  </a:r>
                  <a:endParaRPr lang="zh-TW" altLang="en-US" dirty="0">
                    <a:latin typeface="Arial" panose="020B0604020202020204" pitchFamily="34" charset="0"/>
                    <a:ea typeface="+mn-ea"/>
                  </a:endParaRPr>
                </a:p>
              </p:txBody>
            </p:sp>
            <p:grpSp>
              <p:nvGrpSpPr>
                <p:cNvPr id="65" name="群組 64"/>
                <p:cNvGrpSpPr/>
                <p:nvPr/>
              </p:nvGrpSpPr>
              <p:grpSpPr>
                <a:xfrm>
                  <a:off x="2195736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72" name="矩形 71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73" name="群組 72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74" name="矩形 73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5" name="矩形 74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6" name="矩形 75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66" name="群組 65"/>
                <p:cNvGrpSpPr/>
                <p:nvPr/>
              </p:nvGrpSpPr>
              <p:grpSpPr>
                <a:xfrm>
                  <a:off x="2807804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67" name="矩形 66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68" name="群組 67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69" name="矩形 68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0" name="矩形 69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1" name="矩形 70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38937" name="文字方塊 62"/>
              <p:cNvSpPr txBox="1">
                <a:spLocks noChangeArrowheads="1"/>
              </p:cNvSpPr>
              <p:nvPr/>
            </p:nvSpPr>
            <p:spPr bwMode="auto">
              <a:xfrm>
                <a:off x="1979712" y="3969931"/>
                <a:ext cx="1440160" cy="3231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TW" sz="1500">
                    <a:ea typeface="PMingLiU" pitchFamily="18" charset="-120"/>
                  </a:rPr>
                  <a:t>Send   Recv</a:t>
                </a:r>
                <a:endParaRPr lang="zh-TW" altLang="en-US" sz="1500">
                  <a:ea typeface="PMingLiU" pitchFamily="18" charset="-120"/>
                </a:endParaRPr>
              </a:p>
            </p:txBody>
          </p:sp>
        </p:grpSp>
        <p:grpSp>
          <p:nvGrpSpPr>
            <p:cNvPr id="38932" name="群組 52"/>
            <p:cNvGrpSpPr/>
            <p:nvPr/>
          </p:nvGrpSpPr>
          <p:grpSpPr bwMode="auto">
            <a:xfrm>
              <a:off x="3776683" y="2589643"/>
              <a:ext cx="792088" cy="1440160"/>
              <a:chOff x="2043336" y="2564904"/>
              <a:chExt cx="792088" cy="1440160"/>
            </a:xfrm>
          </p:grpSpPr>
          <p:sp>
            <p:nvSpPr>
              <p:cNvPr id="55" name="矩形 54"/>
              <p:cNvSpPr>
                <a:spLocks noChangeArrowheads="1"/>
              </p:cNvSpPr>
              <p:nvPr/>
            </p:nvSpPr>
            <p:spPr bwMode="auto">
              <a:xfrm>
                <a:off x="2042736" y="2564396"/>
                <a:ext cx="792275" cy="1441208"/>
              </a:xfrm>
              <a:prstGeom prst="rect">
                <a:avLst/>
              </a:prstGeom>
              <a:solidFill>
                <a:srgbClr val="92D050"/>
              </a:solidFill>
              <a:ln w="9525">
                <a:solidFill>
                  <a:srgbClr val="98B954"/>
                </a:solidFill>
                <a:miter lim="800000"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/>
              <a:lstStyle/>
              <a:p>
                <a:pPr defTabSz="914400">
                  <a:defRPr/>
                </a:pPr>
                <a:r>
                  <a:rPr lang="en-US" altLang="zh-TW" dirty="0">
                    <a:latin typeface="Arial" panose="020B0604020202020204" pitchFamily="34" charset="0"/>
                    <a:ea typeface="+mn-ea"/>
                  </a:rPr>
                  <a:t>CQ</a:t>
                </a: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sz="1200" dirty="0">
                  <a:latin typeface="Arial" panose="020B0604020202020204" pitchFamily="34" charset="0"/>
                  <a:ea typeface="+mn-ea"/>
                </a:endParaRPr>
              </a:p>
            </p:txBody>
          </p:sp>
          <p:grpSp>
            <p:nvGrpSpPr>
              <p:cNvPr id="56" name="群組 55"/>
              <p:cNvGrpSpPr/>
              <p:nvPr/>
            </p:nvGrpSpPr>
            <p:grpSpPr>
              <a:xfrm>
                <a:off x="2195736" y="2881442"/>
                <a:ext cx="457910" cy="902520"/>
                <a:chOff x="1830634" y="2786006"/>
                <a:chExt cx="457910" cy="902520"/>
              </a:xfrm>
              <a:noFill/>
            </p:grpSpPr>
            <p:sp>
              <p:nvSpPr>
                <p:cNvPr id="57" name="矩形 56"/>
                <p:cNvSpPr/>
                <p:nvPr/>
              </p:nvSpPr>
              <p:spPr bwMode="auto">
                <a:xfrm>
                  <a:off x="1830634" y="3025458"/>
                  <a:ext cx="457910" cy="231020"/>
                </a:xfrm>
                <a:prstGeom prst="rect">
                  <a:avLst/>
                </a:prstGeom>
                <a:grpFill/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/>
                <a:lstStyle/>
                <a:p>
                  <a:pPr defTabSz="914400">
                    <a:defRPr/>
                  </a:pPr>
                  <a:endParaRPr lang="zh-TW" altLang="en-US">
                    <a:solidFill>
                      <a:schemeClr val="tx1"/>
                    </a:solidFill>
                    <a:latin typeface="Arial" panose="020B0604020202020204" pitchFamily="34" charset="0"/>
                  </a:endParaRPr>
                </a:p>
              </p:txBody>
            </p:sp>
            <p:grpSp>
              <p:nvGrpSpPr>
                <p:cNvPr id="58" name="群組 57"/>
                <p:cNvGrpSpPr/>
                <p:nvPr/>
              </p:nvGrpSpPr>
              <p:grpSpPr>
                <a:xfrm>
                  <a:off x="1830634" y="2786006"/>
                  <a:ext cx="457910" cy="902520"/>
                  <a:chOff x="1830634" y="2786006"/>
                  <a:chExt cx="457910" cy="902520"/>
                </a:xfrm>
                <a:grpFill/>
              </p:grpSpPr>
              <p:sp>
                <p:nvSpPr>
                  <p:cNvPr id="59" name="矩形 58"/>
                  <p:cNvSpPr/>
                  <p:nvPr/>
                </p:nvSpPr>
                <p:spPr bwMode="auto">
                  <a:xfrm>
                    <a:off x="1830634" y="27860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60" name="矩形 59"/>
                  <p:cNvSpPr/>
                  <p:nvPr/>
                </p:nvSpPr>
                <p:spPr bwMode="auto">
                  <a:xfrm>
                    <a:off x="1830634" y="3267749"/>
                    <a:ext cx="457910" cy="18093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61" name="矩形 60"/>
                  <p:cNvSpPr/>
                  <p:nvPr/>
                </p:nvSpPr>
                <p:spPr bwMode="auto">
                  <a:xfrm>
                    <a:off x="1830634" y="34575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</p:grpSp>
          </p:grpSp>
        </p:grpSp>
        <p:sp>
          <p:nvSpPr>
            <p:cNvPr id="38933" name="矩形 53"/>
            <p:cNvSpPr>
              <a:spLocks noChangeArrowheads="1"/>
            </p:cNvSpPr>
            <p:nvPr/>
          </p:nvSpPr>
          <p:spPr bwMode="auto">
            <a:xfrm>
              <a:off x="2350046" y="5085184"/>
              <a:ext cx="1059532" cy="500648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round/>
            </a:ln>
          </p:spPr>
          <p:txBody>
            <a:bodyPr anchor="ctr"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 defTabSz="914400"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latin typeface="Arial" panose="020B0604020202020204" pitchFamily="34" charset="0"/>
                  <a:ea typeface="PMingLiU" pitchFamily="18" charset="-120"/>
                </a:rPr>
                <a:t>Port</a:t>
              </a: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</p:grpSp>
      <p:cxnSp>
        <p:nvCxnSpPr>
          <p:cNvPr id="78" name="直線單箭頭接點 77"/>
          <p:cNvCxnSpPr>
            <a:cxnSpLocks noChangeShapeType="1"/>
          </p:cNvCxnSpPr>
          <p:nvPr/>
        </p:nvCxnSpPr>
        <p:spPr bwMode="auto">
          <a:xfrm>
            <a:off x="2482850" y="4978400"/>
            <a:ext cx="0" cy="312738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9" name="橢圓 78"/>
          <p:cNvSpPr>
            <a:spLocks noChangeArrowheads="1"/>
          </p:cNvSpPr>
          <p:nvPr/>
        </p:nvSpPr>
        <p:spPr bwMode="auto">
          <a:xfrm>
            <a:off x="5424488" y="1835150"/>
            <a:ext cx="2420937" cy="381000"/>
          </a:xfrm>
          <a:prstGeom prst="ellipse">
            <a:avLst/>
          </a:prstGeom>
          <a:gradFill rotWithShape="1">
            <a:gsLst>
              <a:gs pos="0">
                <a:srgbClr val="EDEDED"/>
              </a:gs>
              <a:gs pos="64999">
                <a:srgbClr val="D0D0D0"/>
              </a:gs>
              <a:gs pos="100000">
                <a:srgbClr val="BCBCBC"/>
              </a:gs>
            </a:gsLst>
            <a:lin ang="5400000" scaled="1"/>
          </a:gradFill>
          <a:ln w="9525">
            <a:solidFill>
              <a:srgbClr val="000000"/>
            </a:solidFill>
            <a:rou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/>
          <a:lstStyle/>
          <a:p>
            <a:pPr algn="ctr" defTabSz="914400">
              <a:defRPr/>
            </a:pPr>
            <a:r>
              <a:rPr lang="en-US" altLang="zh-TW" sz="1500" dirty="0">
                <a:latin typeface="Arial" panose="020B0604020202020204" pitchFamily="34" charset="0"/>
                <a:ea typeface="+mn-ea"/>
              </a:rPr>
              <a:t>Remote Process</a:t>
            </a:r>
            <a:endParaRPr lang="zh-TW" altLang="en-US" sz="1500" dirty="0">
              <a:latin typeface="Arial" panose="020B0604020202020204" pitchFamily="34" charset="0"/>
              <a:ea typeface="+mn-ea"/>
            </a:endParaRPr>
          </a:p>
        </p:txBody>
      </p:sp>
      <p:cxnSp>
        <p:nvCxnSpPr>
          <p:cNvPr id="81" name="直線單箭頭接點 80"/>
          <p:cNvCxnSpPr>
            <a:cxnSpLocks noChangeShapeType="1"/>
          </p:cNvCxnSpPr>
          <p:nvPr/>
        </p:nvCxnSpPr>
        <p:spPr bwMode="auto">
          <a:xfrm>
            <a:off x="6594475" y="4945063"/>
            <a:ext cx="0" cy="319087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" name="橢圓 81"/>
          <p:cNvSpPr>
            <a:spLocks noChangeArrowheads="1"/>
          </p:cNvSpPr>
          <p:nvPr/>
        </p:nvSpPr>
        <p:spPr bwMode="auto">
          <a:xfrm>
            <a:off x="1271588" y="1855788"/>
            <a:ext cx="2193925" cy="381000"/>
          </a:xfrm>
          <a:prstGeom prst="ellipse">
            <a:avLst/>
          </a:prstGeom>
          <a:gradFill rotWithShape="1">
            <a:gsLst>
              <a:gs pos="0">
                <a:srgbClr val="EDEDED"/>
              </a:gs>
              <a:gs pos="64999">
                <a:srgbClr val="D0D0D0"/>
              </a:gs>
              <a:gs pos="100000">
                <a:srgbClr val="BCBCBC"/>
              </a:gs>
            </a:gsLst>
            <a:lin ang="5400000" scaled="1"/>
          </a:gradFill>
          <a:ln w="9525">
            <a:solidFill>
              <a:srgbClr val="000000"/>
            </a:solidFill>
            <a:rou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/>
          <a:lstStyle/>
          <a:p>
            <a:pPr algn="ctr" defTabSz="914400">
              <a:defRPr/>
            </a:pPr>
            <a:r>
              <a:rPr lang="en-US" altLang="zh-TW" dirty="0">
                <a:latin typeface="Arial" panose="020B0604020202020204" pitchFamily="34" charset="0"/>
                <a:ea typeface="+mn-ea"/>
              </a:rPr>
              <a:t>Process</a:t>
            </a:r>
            <a:endParaRPr lang="zh-TW" altLang="en-US" dirty="0">
              <a:latin typeface="Arial" panose="020B0604020202020204" pitchFamily="34" charset="0"/>
              <a:ea typeface="+mn-ea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1848912" y="2066363"/>
            <a:ext cx="490840" cy="246221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1000" b="1" dirty="0">
                <a:solidFill>
                  <a:srgbClr val="663300"/>
                </a:solidFill>
                <a:latin typeface="Arial" panose="020B0604020202020204" pitchFamily="34" charset="0"/>
              </a:rPr>
              <a:t>WQE</a:t>
            </a:r>
            <a:endParaRPr lang="zh-TW" altLang="en-US" sz="1000" b="1" dirty="0">
              <a:solidFill>
                <a:srgbClr val="663300"/>
              </a:solidFill>
              <a:latin typeface="Arial" panose="020B0604020202020204" pitchFamily="34" charset="0"/>
            </a:endParaRPr>
          </a:p>
        </p:txBody>
      </p:sp>
      <p:sp>
        <p:nvSpPr>
          <p:cNvPr id="38925" name="矩形 82"/>
          <p:cNvSpPr>
            <a:spLocks noChangeArrowheads="1"/>
          </p:cNvSpPr>
          <p:nvPr/>
        </p:nvSpPr>
        <p:spPr bwMode="auto">
          <a:xfrm>
            <a:off x="2389188" y="6015038"/>
            <a:ext cx="4435475" cy="574675"/>
          </a:xfrm>
          <a:prstGeom prst="rect">
            <a:avLst/>
          </a:prstGeom>
          <a:solidFill>
            <a:srgbClr val="CCFF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defTabSz="914400" eaLnBrk="1" hangingPunct="1">
              <a:spcBef>
                <a:spcPct val="0"/>
              </a:spcBef>
              <a:buFontTx/>
              <a:buNone/>
            </a:pPr>
            <a:r>
              <a:rPr lang="en-US" altLang="zh-TW" sz="1800">
                <a:latin typeface="Arial" panose="020B0604020202020204" pitchFamily="34" charset="0"/>
                <a:ea typeface="PMingLiU" pitchFamily="18" charset="-120"/>
              </a:rPr>
              <a:t>Fabric</a:t>
            </a:r>
            <a:endParaRPr lang="zh-TW" altLang="en-US" sz="1800">
              <a:latin typeface="Arial" panose="020B0604020202020204" pitchFamily="34" charset="0"/>
              <a:ea typeface="PMingLiU" pitchFamily="18" charset="-120"/>
            </a:endParaRPr>
          </a:p>
        </p:txBody>
      </p:sp>
      <p:cxnSp>
        <p:nvCxnSpPr>
          <p:cNvPr id="80" name="肘形接點 79"/>
          <p:cNvCxnSpPr>
            <a:cxnSpLocks noChangeShapeType="1"/>
            <a:stCxn id="38946" idx="2"/>
            <a:endCxn id="38933" idx="2"/>
          </p:cNvCxnSpPr>
          <p:nvPr/>
        </p:nvCxnSpPr>
        <p:spPr bwMode="auto">
          <a:xfrm rot="5400000" flipH="1" flipV="1">
            <a:off x="4479132" y="3713956"/>
            <a:ext cx="33338" cy="4111625"/>
          </a:xfrm>
          <a:prstGeom prst="bentConnector3">
            <a:avLst>
              <a:gd name="adj1" fmla="val -1158347"/>
            </a:avLst>
          </a:prstGeom>
          <a:noFill/>
          <a:ln w="38100">
            <a:solidFill>
              <a:schemeClr val="tx1"/>
            </a:solidFill>
            <a:miter lim="800000"/>
            <a:headEnd type="arrow" w="med" len="med"/>
            <a:tailEnd type="arrow" w="med" len="med"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4" name="矩形 83"/>
          <p:cNvSpPr>
            <a:spLocks noChangeArrowheads="1"/>
          </p:cNvSpPr>
          <p:nvPr/>
        </p:nvSpPr>
        <p:spPr bwMode="auto">
          <a:xfrm>
            <a:off x="7448550" y="1855788"/>
            <a:ext cx="1516063" cy="349250"/>
          </a:xfrm>
          <a:prstGeom prst="rect">
            <a:avLst/>
          </a:prstGeom>
          <a:gradFill rotWithShape="1">
            <a:gsLst>
              <a:gs pos="0">
                <a:srgbClr val="E4F9FF"/>
              </a:gs>
              <a:gs pos="64999">
                <a:srgbClr val="BBEFFF"/>
              </a:gs>
              <a:gs pos="100000">
                <a:srgbClr val="9EEAFF"/>
              </a:gs>
            </a:gsLst>
            <a:lin ang="5400000" scaled="1"/>
          </a:gradFill>
          <a:ln w="9525">
            <a:solidFill>
              <a:srgbClr val="46AAC5"/>
            </a:solidFill>
            <a:miter lim="800000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/>
          <a:lstStyle/>
          <a:p>
            <a:pPr algn="ctr" defTabSz="914400">
              <a:defRPr/>
            </a:pPr>
            <a:r>
              <a:rPr lang="en-US" altLang="zh-TW" dirty="0">
                <a:latin typeface="Arial" panose="020B0604020202020204" pitchFamily="34" charset="0"/>
                <a:ea typeface="+mn-ea"/>
              </a:rPr>
              <a:t>Target Buffer</a:t>
            </a:r>
            <a:endParaRPr lang="zh-TW" altLang="en-US" dirty="0">
              <a:latin typeface="Arial" panose="020B0604020202020204" pitchFamily="34" charset="0"/>
              <a:ea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2.22222E-6 L 0.00018 0.2729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6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RDMA Read / Write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39939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TW" altLang="en-US" smtClean="0">
              <a:ea typeface="PMingLiU" pitchFamily="18" charset="-120"/>
            </a:endParaRPr>
          </a:p>
        </p:txBody>
      </p:sp>
      <p:grpSp>
        <p:nvGrpSpPr>
          <p:cNvPr id="39940" name="群組 46"/>
          <p:cNvGrpSpPr/>
          <p:nvPr/>
        </p:nvGrpSpPr>
        <p:grpSpPr bwMode="auto">
          <a:xfrm>
            <a:off x="604838" y="2620963"/>
            <a:ext cx="3671887" cy="3165475"/>
            <a:chOff x="1043608" y="2420888"/>
            <a:chExt cx="3672408" cy="3164944"/>
          </a:xfrm>
        </p:grpSpPr>
        <p:sp>
          <p:nvSpPr>
            <p:cNvPr id="39970" name="圓角矩形 5"/>
            <p:cNvSpPr>
              <a:spLocks noChangeArrowheads="1"/>
            </p:cNvSpPr>
            <p:nvPr/>
          </p:nvSpPr>
          <p:spPr bwMode="auto">
            <a:xfrm>
              <a:off x="1043608" y="2420888"/>
              <a:ext cx="3672408" cy="288032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  <p:sp>
          <p:nvSpPr>
            <p:cNvPr id="4" name="矩形 3"/>
            <p:cNvSpPr>
              <a:spLocks noChangeArrowheads="1"/>
            </p:cNvSpPr>
            <p:nvPr/>
          </p:nvSpPr>
          <p:spPr bwMode="auto">
            <a:xfrm>
              <a:off x="1504048" y="3355768"/>
              <a:ext cx="2835677" cy="1420575"/>
            </a:xfrm>
            <a:prstGeom prst="rect">
              <a:avLst/>
            </a:prstGeom>
            <a:gradFill rotWithShape="1">
              <a:gsLst>
                <a:gs pos="0">
                  <a:srgbClr val="FFE5E5"/>
                </a:gs>
                <a:gs pos="64999">
                  <a:srgbClr val="FFBEBD"/>
                </a:gs>
                <a:gs pos="100000">
                  <a:srgbClr val="FFA2A1"/>
                </a:gs>
              </a:gsLst>
              <a:lin ang="5400000" scaled="1"/>
            </a:gradFill>
            <a:ln w="9525">
              <a:solidFill>
                <a:srgbClr val="BE4B48"/>
              </a:solidFill>
              <a:miter lim="800000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anchor="b"/>
            <a:lstStyle/>
            <a:p>
              <a:pPr>
                <a:defRPr/>
              </a:pPr>
              <a:r>
                <a:rPr lang="en-US" altLang="zh-TW" dirty="0">
                  <a:latin typeface="Arial" panose="020B0604020202020204" pitchFamily="34" charset="0"/>
                  <a:ea typeface="+mn-ea"/>
                </a:rPr>
                <a:t>Transport Engine</a:t>
              </a:r>
              <a:endParaRPr lang="zh-TW" altLang="en-US" dirty="0">
                <a:latin typeface="Arial" panose="020B0604020202020204" pitchFamily="34" charset="0"/>
                <a:ea typeface="+mn-ea"/>
              </a:endParaRPr>
            </a:p>
          </p:txBody>
        </p:sp>
        <p:sp>
          <p:nvSpPr>
            <p:cNvPr id="39972" name="矩形 6"/>
            <p:cNvSpPr>
              <a:spLocks noChangeArrowheads="1"/>
            </p:cNvSpPr>
            <p:nvPr/>
          </p:nvSpPr>
          <p:spPr bwMode="auto">
            <a:xfrm>
              <a:off x="1159748" y="4689177"/>
              <a:ext cx="1107996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Channel </a:t>
              </a:r>
              <a:endParaRPr lang="en-US" altLang="zh-TW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Adapter</a:t>
              </a:r>
              <a:endParaRPr lang="zh-TW" altLang="en-US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</p:txBody>
        </p:sp>
        <p:grpSp>
          <p:nvGrpSpPr>
            <p:cNvPr id="39973" name="群組 44"/>
            <p:cNvGrpSpPr/>
            <p:nvPr/>
          </p:nvGrpSpPr>
          <p:grpSpPr bwMode="auto">
            <a:xfrm>
              <a:off x="1979712" y="2799586"/>
              <a:ext cx="1656184" cy="1493510"/>
              <a:chOff x="1851112" y="2799586"/>
              <a:chExt cx="1656184" cy="1493510"/>
            </a:xfrm>
          </p:grpSpPr>
          <p:grpSp>
            <p:nvGrpSpPr>
              <p:cNvPr id="39978" name="群組 28"/>
              <p:cNvGrpSpPr/>
              <p:nvPr/>
            </p:nvGrpSpPr>
            <p:grpSpPr bwMode="auto">
              <a:xfrm>
                <a:off x="1851112" y="2799586"/>
                <a:ext cx="1656184" cy="1440160"/>
                <a:chOff x="1907704" y="2564904"/>
                <a:chExt cx="1656184" cy="1440160"/>
              </a:xfrm>
            </p:grpSpPr>
            <p:sp>
              <p:nvSpPr>
                <p:cNvPr id="21" name="矩形 20"/>
                <p:cNvSpPr>
                  <a:spLocks noChangeArrowheads="1"/>
                </p:cNvSpPr>
                <p:nvPr/>
              </p:nvSpPr>
              <p:spPr bwMode="auto">
                <a:xfrm>
                  <a:off x="1908358" y="2565554"/>
                  <a:ext cx="1655997" cy="1439621"/>
                </a:xfrm>
                <a:prstGeom prst="rect">
                  <a:avLst/>
                </a:prstGeom>
                <a:solidFill>
                  <a:srgbClr val="FFC000"/>
                </a:solidFill>
                <a:ln w="9525">
                  <a:solidFill>
                    <a:srgbClr val="98B954"/>
                  </a:solidFill>
                  <a:miter lim="800000"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/>
                <a:lstStyle/>
                <a:p>
                  <a:pPr defTabSz="914400">
                    <a:defRPr/>
                  </a:pPr>
                  <a:r>
                    <a:rPr lang="en-US" altLang="zh-TW" dirty="0">
                      <a:latin typeface="Arial" panose="020B0604020202020204" pitchFamily="34" charset="0"/>
                      <a:ea typeface="+mn-ea"/>
                    </a:rPr>
                    <a:t>QP</a:t>
                  </a:r>
                  <a:endParaRPr lang="zh-TW" altLang="en-US" dirty="0">
                    <a:latin typeface="Arial" panose="020B0604020202020204" pitchFamily="34" charset="0"/>
                    <a:ea typeface="+mn-ea"/>
                  </a:endParaRPr>
                </a:p>
              </p:txBody>
            </p:sp>
            <p:grpSp>
              <p:nvGrpSpPr>
                <p:cNvPr id="14" name="群組 13"/>
                <p:cNvGrpSpPr/>
                <p:nvPr/>
              </p:nvGrpSpPr>
              <p:grpSpPr>
                <a:xfrm>
                  <a:off x="2195736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10" name="矩形 9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13" name="群組 12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8" name="矩形 7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1" name="矩形 10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2" name="矩形 11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22" name="群組 21"/>
                <p:cNvGrpSpPr/>
                <p:nvPr/>
              </p:nvGrpSpPr>
              <p:grpSpPr>
                <a:xfrm>
                  <a:off x="2807804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23" name="矩形 22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24" name="群組 23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25" name="矩形 24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6" name="矩形 25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7" name="矩形 26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39979" name="文字方塊 27"/>
              <p:cNvSpPr txBox="1">
                <a:spLocks noChangeArrowheads="1"/>
              </p:cNvSpPr>
              <p:nvPr/>
            </p:nvSpPr>
            <p:spPr bwMode="auto">
              <a:xfrm>
                <a:off x="1979712" y="3969931"/>
                <a:ext cx="1440160" cy="3231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TW" sz="1500">
                    <a:ea typeface="PMingLiU" pitchFamily="18" charset="-120"/>
                  </a:rPr>
                  <a:t>Send   Recv</a:t>
                </a:r>
                <a:endParaRPr lang="zh-TW" altLang="en-US" sz="1500">
                  <a:ea typeface="PMingLiU" pitchFamily="18" charset="-120"/>
                </a:endParaRPr>
              </a:p>
            </p:txBody>
          </p:sp>
        </p:grpSp>
        <p:grpSp>
          <p:nvGrpSpPr>
            <p:cNvPr id="39974" name="群組 29"/>
            <p:cNvGrpSpPr/>
            <p:nvPr/>
          </p:nvGrpSpPr>
          <p:grpSpPr bwMode="auto">
            <a:xfrm>
              <a:off x="3776683" y="2589643"/>
              <a:ext cx="792088" cy="1440160"/>
              <a:chOff x="2043336" y="2564904"/>
              <a:chExt cx="792088" cy="1440160"/>
            </a:xfrm>
          </p:grpSpPr>
          <p:sp>
            <p:nvSpPr>
              <p:cNvPr id="31" name="矩形 30"/>
              <p:cNvSpPr>
                <a:spLocks noChangeArrowheads="1"/>
              </p:cNvSpPr>
              <p:nvPr/>
            </p:nvSpPr>
            <p:spPr bwMode="auto">
              <a:xfrm>
                <a:off x="2042736" y="2564396"/>
                <a:ext cx="792275" cy="1441208"/>
              </a:xfrm>
              <a:prstGeom prst="rect">
                <a:avLst/>
              </a:prstGeom>
              <a:solidFill>
                <a:srgbClr val="92D050"/>
              </a:solidFill>
              <a:ln w="9525">
                <a:solidFill>
                  <a:srgbClr val="98B954"/>
                </a:solidFill>
                <a:miter lim="800000"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/>
              <a:lstStyle/>
              <a:p>
                <a:pPr defTabSz="914400">
                  <a:defRPr/>
                </a:pPr>
                <a:r>
                  <a:rPr lang="en-US" altLang="zh-TW" dirty="0">
                    <a:latin typeface="Arial" panose="020B0604020202020204" pitchFamily="34" charset="0"/>
                    <a:ea typeface="+mn-ea"/>
                  </a:rPr>
                  <a:t>CQ</a:t>
                </a: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sz="1200" dirty="0">
                  <a:latin typeface="Arial" panose="020B0604020202020204" pitchFamily="34" charset="0"/>
                  <a:ea typeface="+mn-ea"/>
                </a:endParaRPr>
              </a:p>
            </p:txBody>
          </p:sp>
          <p:grpSp>
            <p:nvGrpSpPr>
              <p:cNvPr id="32" name="群組 31"/>
              <p:cNvGrpSpPr/>
              <p:nvPr/>
            </p:nvGrpSpPr>
            <p:grpSpPr>
              <a:xfrm>
                <a:off x="2195736" y="2881442"/>
                <a:ext cx="457910" cy="902520"/>
                <a:chOff x="1830634" y="2786006"/>
                <a:chExt cx="457910" cy="902520"/>
              </a:xfrm>
              <a:noFill/>
            </p:grpSpPr>
            <p:sp>
              <p:nvSpPr>
                <p:cNvPr id="39" name="矩形 38"/>
                <p:cNvSpPr/>
                <p:nvPr/>
              </p:nvSpPr>
              <p:spPr bwMode="auto">
                <a:xfrm>
                  <a:off x="1830634" y="3025458"/>
                  <a:ext cx="457910" cy="231020"/>
                </a:xfrm>
                <a:prstGeom prst="rect">
                  <a:avLst/>
                </a:prstGeom>
                <a:grpFill/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/>
                <a:lstStyle/>
                <a:p>
                  <a:pPr defTabSz="914400">
                    <a:defRPr/>
                  </a:pPr>
                  <a:endParaRPr lang="zh-TW" altLang="en-US">
                    <a:solidFill>
                      <a:schemeClr val="tx1"/>
                    </a:solidFill>
                    <a:latin typeface="Arial" panose="020B0604020202020204" pitchFamily="34" charset="0"/>
                  </a:endParaRPr>
                </a:p>
              </p:txBody>
            </p:sp>
            <p:grpSp>
              <p:nvGrpSpPr>
                <p:cNvPr id="40" name="群組 39"/>
                <p:cNvGrpSpPr/>
                <p:nvPr/>
              </p:nvGrpSpPr>
              <p:grpSpPr>
                <a:xfrm>
                  <a:off x="1830634" y="2786006"/>
                  <a:ext cx="457910" cy="902520"/>
                  <a:chOff x="1830634" y="2786006"/>
                  <a:chExt cx="457910" cy="902520"/>
                </a:xfrm>
                <a:grpFill/>
              </p:grpSpPr>
              <p:sp>
                <p:nvSpPr>
                  <p:cNvPr id="41" name="矩形 40"/>
                  <p:cNvSpPr/>
                  <p:nvPr/>
                </p:nvSpPr>
                <p:spPr bwMode="auto">
                  <a:xfrm>
                    <a:off x="1830634" y="27860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42" name="矩形 41"/>
                  <p:cNvSpPr/>
                  <p:nvPr/>
                </p:nvSpPr>
                <p:spPr bwMode="auto">
                  <a:xfrm>
                    <a:off x="1830634" y="3267749"/>
                    <a:ext cx="457910" cy="18093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43" name="矩形 42"/>
                  <p:cNvSpPr/>
                  <p:nvPr/>
                </p:nvSpPr>
                <p:spPr bwMode="auto">
                  <a:xfrm>
                    <a:off x="1830634" y="34575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</p:grpSp>
          </p:grpSp>
        </p:grpSp>
        <p:sp>
          <p:nvSpPr>
            <p:cNvPr id="39975" name="矩形 45"/>
            <p:cNvSpPr>
              <a:spLocks noChangeArrowheads="1"/>
            </p:cNvSpPr>
            <p:nvPr/>
          </p:nvSpPr>
          <p:spPr bwMode="auto">
            <a:xfrm>
              <a:off x="2350046" y="5085184"/>
              <a:ext cx="1059532" cy="500648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round/>
            </a:ln>
          </p:spPr>
          <p:txBody>
            <a:bodyPr anchor="ctr"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 defTabSz="914400"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latin typeface="Arial" panose="020B0604020202020204" pitchFamily="34" charset="0"/>
                  <a:ea typeface="PMingLiU" pitchFamily="18" charset="-120"/>
                </a:rPr>
                <a:t>Port</a:t>
              </a: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</p:grpSp>
      <p:grpSp>
        <p:nvGrpSpPr>
          <p:cNvPr id="39941" name="群組 47"/>
          <p:cNvGrpSpPr/>
          <p:nvPr/>
        </p:nvGrpSpPr>
        <p:grpSpPr bwMode="auto">
          <a:xfrm>
            <a:off x="4716463" y="2587625"/>
            <a:ext cx="3671887" cy="3165475"/>
            <a:chOff x="1043608" y="2420888"/>
            <a:chExt cx="3672408" cy="3164944"/>
          </a:xfrm>
        </p:grpSpPr>
        <p:sp>
          <p:nvSpPr>
            <p:cNvPr id="39957" name="圓角矩形 48"/>
            <p:cNvSpPr>
              <a:spLocks noChangeArrowheads="1"/>
            </p:cNvSpPr>
            <p:nvPr/>
          </p:nvSpPr>
          <p:spPr bwMode="auto">
            <a:xfrm>
              <a:off x="1043608" y="2420888"/>
              <a:ext cx="3672408" cy="288032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  <p:sp>
          <p:nvSpPr>
            <p:cNvPr id="50" name="矩形 49"/>
            <p:cNvSpPr>
              <a:spLocks noChangeArrowheads="1"/>
            </p:cNvSpPr>
            <p:nvPr/>
          </p:nvSpPr>
          <p:spPr bwMode="auto">
            <a:xfrm>
              <a:off x="1504048" y="3355769"/>
              <a:ext cx="2835677" cy="1420574"/>
            </a:xfrm>
            <a:prstGeom prst="rect">
              <a:avLst/>
            </a:prstGeom>
            <a:gradFill rotWithShape="1">
              <a:gsLst>
                <a:gs pos="0">
                  <a:srgbClr val="FFE5E5"/>
                </a:gs>
                <a:gs pos="64999">
                  <a:srgbClr val="FFBEBD"/>
                </a:gs>
                <a:gs pos="100000">
                  <a:srgbClr val="FFA2A1"/>
                </a:gs>
              </a:gsLst>
              <a:lin ang="5400000" scaled="1"/>
            </a:gradFill>
            <a:ln w="9525">
              <a:solidFill>
                <a:srgbClr val="BE4B48"/>
              </a:solidFill>
              <a:miter lim="800000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anchor="b"/>
            <a:lstStyle/>
            <a:p>
              <a:pPr>
                <a:defRPr/>
              </a:pPr>
              <a:r>
                <a:rPr lang="en-US" altLang="zh-TW" dirty="0">
                  <a:latin typeface="Arial" panose="020B0604020202020204" pitchFamily="34" charset="0"/>
                  <a:ea typeface="+mn-ea"/>
                </a:rPr>
                <a:t>Transport Engine</a:t>
              </a:r>
              <a:endParaRPr lang="zh-TW" altLang="en-US" dirty="0">
                <a:latin typeface="Arial" panose="020B0604020202020204" pitchFamily="34" charset="0"/>
                <a:ea typeface="+mn-ea"/>
              </a:endParaRPr>
            </a:p>
          </p:txBody>
        </p:sp>
        <p:sp>
          <p:nvSpPr>
            <p:cNvPr id="39959" name="矩形 50"/>
            <p:cNvSpPr>
              <a:spLocks noChangeArrowheads="1"/>
            </p:cNvSpPr>
            <p:nvPr/>
          </p:nvSpPr>
          <p:spPr bwMode="auto">
            <a:xfrm>
              <a:off x="1159748" y="4689177"/>
              <a:ext cx="1107996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Channel </a:t>
              </a:r>
              <a:endParaRPr lang="en-US" altLang="zh-TW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Adapter</a:t>
              </a:r>
              <a:endParaRPr lang="zh-TW" altLang="en-US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</p:txBody>
        </p:sp>
        <p:grpSp>
          <p:nvGrpSpPr>
            <p:cNvPr id="39960" name="群組 51"/>
            <p:cNvGrpSpPr/>
            <p:nvPr/>
          </p:nvGrpSpPr>
          <p:grpSpPr bwMode="auto">
            <a:xfrm>
              <a:off x="1979712" y="2799586"/>
              <a:ext cx="1656184" cy="1493510"/>
              <a:chOff x="1851112" y="2799586"/>
              <a:chExt cx="1656184" cy="1493510"/>
            </a:xfrm>
          </p:grpSpPr>
          <p:grpSp>
            <p:nvGrpSpPr>
              <p:cNvPr id="39965" name="群組 61"/>
              <p:cNvGrpSpPr/>
              <p:nvPr/>
            </p:nvGrpSpPr>
            <p:grpSpPr bwMode="auto">
              <a:xfrm>
                <a:off x="1851112" y="2799586"/>
                <a:ext cx="1656184" cy="1440160"/>
                <a:chOff x="1907704" y="2564904"/>
                <a:chExt cx="1656184" cy="1440160"/>
              </a:xfrm>
            </p:grpSpPr>
            <p:sp>
              <p:nvSpPr>
                <p:cNvPr id="64" name="矩形 63"/>
                <p:cNvSpPr>
                  <a:spLocks noChangeArrowheads="1"/>
                </p:cNvSpPr>
                <p:nvPr/>
              </p:nvSpPr>
              <p:spPr bwMode="auto">
                <a:xfrm>
                  <a:off x="1908358" y="2565555"/>
                  <a:ext cx="1655997" cy="1439620"/>
                </a:xfrm>
                <a:prstGeom prst="rect">
                  <a:avLst/>
                </a:prstGeom>
                <a:solidFill>
                  <a:srgbClr val="FFC000"/>
                </a:solidFill>
                <a:ln w="9525">
                  <a:solidFill>
                    <a:srgbClr val="98B954"/>
                  </a:solidFill>
                  <a:miter lim="800000"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/>
                <a:lstStyle/>
                <a:p>
                  <a:pPr defTabSz="914400">
                    <a:defRPr/>
                  </a:pPr>
                  <a:r>
                    <a:rPr lang="en-US" altLang="zh-TW" dirty="0">
                      <a:latin typeface="Arial" panose="020B0604020202020204" pitchFamily="34" charset="0"/>
                      <a:ea typeface="+mn-ea"/>
                    </a:rPr>
                    <a:t>QP</a:t>
                  </a:r>
                  <a:endParaRPr lang="zh-TW" altLang="en-US" dirty="0">
                    <a:latin typeface="Arial" panose="020B0604020202020204" pitchFamily="34" charset="0"/>
                    <a:ea typeface="+mn-ea"/>
                  </a:endParaRPr>
                </a:p>
              </p:txBody>
            </p:sp>
            <p:grpSp>
              <p:nvGrpSpPr>
                <p:cNvPr id="65" name="群組 64"/>
                <p:cNvGrpSpPr/>
                <p:nvPr/>
              </p:nvGrpSpPr>
              <p:grpSpPr>
                <a:xfrm>
                  <a:off x="2195736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72" name="矩形 71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73" name="群組 72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74" name="矩形 73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5" name="矩形 74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6" name="矩形 75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66" name="群組 65"/>
                <p:cNvGrpSpPr/>
                <p:nvPr/>
              </p:nvGrpSpPr>
              <p:grpSpPr>
                <a:xfrm>
                  <a:off x="2807804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67" name="矩形 66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68" name="群組 67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69" name="矩形 68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0" name="矩形 69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1" name="矩形 70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39966" name="文字方塊 62"/>
              <p:cNvSpPr txBox="1">
                <a:spLocks noChangeArrowheads="1"/>
              </p:cNvSpPr>
              <p:nvPr/>
            </p:nvSpPr>
            <p:spPr bwMode="auto">
              <a:xfrm>
                <a:off x="1979712" y="3969931"/>
                <a:ext cx="1440160" cy="3231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TW" sz="1500">
                    <a:ea typeface="PMingLiU" pitchFamily="18" charset="-120"/>
                  </a:rPr>
                  <a:t>Send   Recv</a:t>
                </a:r>
                <a:endParaRPr lang="zh-TW" altLang="en-US" sz="1500">
                  <a:ea typeface="PMingLiU" pitchFamily="18" charset="-120"/>
                </a:endParaRPr>
              </a:p>
            </p:txBody>
          </p:sp>
        </p:grpSp>
        <p:grpSp>
          <p:nvGrpSpPr>
            <p:cNvPr id="39961" name="群組 52"/>
            <p:cNvGrpSpPr/>
            <p:nvPr/>
          </p:nvGrpSpPr>
          <p:grpSpPr bwMode="auto">
            <a:xfrm>
              <a:off x="3776683" y="2589643"/>
              <a:ext cx="792088" cy="1440160"/>
              <a:chOff x="2043336" y="2564904"/>
              <a:chExt cx="792088" cy="1440160"/>
            </a:xfrm>
          </p:grpSpPr>
          <p:sp>
            <p:nvSpPr>
              <p:cNvPr id="55" name="矩形 54"/>
              <p:cNvSpPr>
                <a:spLocks noChangeArrowheads="1"/>
              </p:cNvSpPr>
              <p:nvPr/>
            </p:nvSpPr>
            <p:spPr bwMode="auto">
              <a:xfrm>
                <a:off x="2042736" y="2564396"/>
                <a:ext cx="792275" cy="1441208"/>
              </a:xfrm>
              <a:prstGeom prst="rect">
                <a:avLst/>
              </a:prstGeom>
              <a:solidFill>
                <a:srgbClr val="92D050"/>
              </a:solidFill>
              <a:ln w="9525">
                <a:solidFill>
                  <a:srgbClr val="98B954"/>
                </a:solidFill>
                <a:miter lim="800000"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/>
              <a:lstStyle/>
              <a:p>
                <a:pPr defTabSz="914400">
                  <a:defRPr/>
                </a:pPr>
                <a:r>
                  <a:rPr lang="en-US" altLang="zh-TW" dirty="0">
                    <a:latin typeface="Arial" panose="020B0604020202020204" pitchFamily="34" charset="0"/>
                    <a:ea typeface="+mn-ea"/>
                  </a:rPr>
                  <a:t>CQ</a:t>
                </a: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sz="1200" dirty="0">
                  <a:latin typeface="Arial" panose="020B0604020202020204" pitchFamily="34" charset="0"/>
                  <a:ea typeface="+mn-ea"/>
                </a:endParaRPr>
              </a:p>
            </p:txBody>
          </p:sp>
          <p:grpSp>
            <p:nvGrpSpPr>
              <p:cNvPr id="56" name="群組 55"/>
              <p:cNvGrpSpPr/>
              <p:nvPr/>
            </p:nvGrpSpPr>
            <p:grpSpPr>
              <a:xfrm>
                <a:off x="2195736" y="2881442"/>
                <a:ext cx="457910" cy="902520"/>
                <a:chOff x="1830634" y="2786006"/>
                <a:chExt cx="457910" cy="902520"/>
              </a:xfrm>
              <a:noFill/>
            </p:grpSpPr>
            <p:sp>
              <p:nvSpPr>
                <p:cNvPr id="57" name="矩形 56"/>
                <p:cNvSpPr/>
                <p:nvPr/>
              </p:nvSpPr>
              <p:spPr bwMode="auto">
                <a:xfrm>
                  <a:off x="1830634" y="3025458"/>
                  <a:ext cx="457910" cy="231020"/>
                </a:xfrm>
                <a:prstGeom prst="rect">
                  <a:avLst/>
                </a:prstGeom>
                <a:grpFill/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/>
                <a:lstStyle/>
                <a:p>
                  <a:pPr defTabSz="914400">
                    <a:defRPr/>
                  </a:pPr>
                  <a:endParaRPr lang="zh-TW" altLang="en-US">
                    <a:solidFill>
                      <a:schemeClr val="tx1"/>
                    </a:solidFill>
                    <a:latin typeface="Arial" panose="020B0604020202020204" pitchFamily="34" charset="0"/>
                  </a:endParaRPr>
                </a:p>
              </p:txBody>
            </p:sp>
            <p:grpSp>
              <p:nvGrpSpPr>
                <p:cNvPr id="58" name="群組 57"/>
                <p:cNvGrpSpPr/>
                <p:nvPr/>
              </p:nvGrpSpPr>
              <p:grpSpPr>
                <a:xfrm>
                  <a:off x="1830634" y="2786006"/>
                  <a:ext cx="457910" cy="902520"/>
                  <a:chOff x="1830634" y="2786006"/>
                  <a:chExt cx="457910" cy="902520"/>
                </a:xfrm>
                <a:grpFill/>
              </p:grpSpPr>
              <p:sp>
                <p:nvSpPr>
                  <p:cNvPr id="59" name="矩形 58"/>
                  <p:cNvSpPr/>
                  <p:nvPr/>
                </p:nvSpPr>
                <p:spPr bwMode="auto">
                  <a:xfrm>
                    <a:off x="1830634" y="27860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60" name="矩形 59"/>
                  <p:cNvSpPr/>
                  <p:nvPr/>
                </p:nvSpPr>
                <p:spPr bwMode="auto">
                  <a:xfrm>
                    <a:off x="1830634" y="3267749"/>
                    <a:ext cx="457910" cy="18093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61" name="矩形 60"/>
                  <p:cNvSpPr/>
                  <p:nvPr/>
                </p:nvSpPr>
                <p:spPr bwMode="auto">
                  <a:xfrm>
                    <a:off x="1830634" y="34575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</p:grpSp>
          </p:grpSp>
        </p:grpSp>
        <p:sp>
          <p:nvSpPr>
            <p:cNvPr id="39962" name="矩形 53"/>
            <p:cNvSpPr>
              <a:spLocks noChangeArrowheads="1"/>
            </p:cNvSpPr>
            <p:nvPr/>
          </p:nvSpPr>
          <p:spPr bwMode="auto">
            <a:xfrm>
              <a:off x="2350046" y="5085184"/>
              <a:ext cx="1059532" cy="500648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round/>
            </a:ln>
          </p:spPr>
          <p:txBody>
            <a:bodyPr anchor="ctr"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 defTabSz="914400"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latin typeface="Arial" panose="020B0604020202020204" pitchFamily="34" charset="0"/>
                  <a:ea typeface="PMingLiU" pitchFamily="18" charset="-120"/>
                </a:rPr>
                <a:t>Port</a:t>
              </a: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</p:grpSp>
      <p:sp>
        <p:nvSpPr>
          <p:cNvPr id="77" name="矩形 76"/>
          <p:cNvSpPr/>
          <p:nvPr/>
        </p:nvSpPr>
        <p:spPr>
          <a:xfrm>
            <a:off x="1828600" y="3974979"/>
            <a:ext cx="490840" cy="246221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1000" b="1" dirty="0">
                <a:solidFill>
                  <a:srgbClr val="663300"/>
                </a:solidFill>
                <a:latin typeface="Arial" panose="020B0604020202020204" pitchFamily="34" charset="0"/>
              </a:rPr>
              <a:t>WQE</a:t>
            </a:r>
            <a:endParaRPr lang="zh-TW" altLang="en-US" sz="1000" b="1" dirty="0">
              <a:solidFill>
                <a:srgbClr val="663300"/>
              </a:solidFill>
              <a:latin typeface="Arial" panose="020B0604020202020204" pitchFamily="34" charset="0"/>
            </a:endParaRPr>
          </a:p>
        </p:txBody>
      </p:sp>
      <p:cxnSp>
        <p:nvCxnSpPr>
          <p:cNvPr id="78" name="直線單箭頭接點 77"/>
          <p:cNvCxnSpPr>
            <a:cxnSpLocks noChangeShapeType="1"/>
          </p:cNvCxnSpPr>
          <p:nvPr/>
        </p:nvCxnSpPr>
        <p:spPr bwMode="auto">
          <a:xfrm>
            <a:off x="2482850" y="4978400"/>
            <a:ext cx="0" cy="312738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9" name="橢圓 78"/>
          <p:cNvSpPr>
            <a:spLocks noChangeArrowheads="1"/>
          </p:cNvSpPr>
          <p:nvPr/>
        </p:nvSpPr>
        <p:spPr bwMode="auto">
          <a:xfrm>
            <a:off x="5424488" y="1835150"/>
            <a:ext cx="2420937" cy="381000"/>
          </a:xfrm>
          <a:prstGeom prst="ellipse">
            <a:avLst/>
          </a:prstGeom>
          <a:gradFill rotWithShape="1">
            <a:gsLst>
              <a:gs pos="0">
                <a:srgbClr val="EDEDED"/>
              </a:gs>
              <a:gs pos="64999">
                <a:srgbClr val="D0D0D0"/>
              </a:gs>
              <a:gs pos="100000">
                <a:srgbClr val="BCBCBC"/>
              </a:gs>
            </a:gsLst>
            <a:lin ang="5400000" scaled="1"/>
          </a:gradFill>
          <a:ln w="9525">
            <a:solidFill>
              <a:srgbClr val="000000"/>
            </a:solidFill>
            <a:rou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/>
          <a:lstStyle/>
          <a:p>
            <a:pPr algn="ctr" defTabSz="914400">
              <a:defRPr/>
            </a:pPr>
            <a:r>
              <a:rPr lang="en-US" altLang="zh-TW" sz="1500" dirty="0">
                <a:latin typeface="Arial" panose="020B0604020202020204" pitchFamily="34" charset="0"/>
                <a:ea typeface="+mn-ea"/>
              </a:rPr>
              <a:t>Remote Process</a:t>
            </a:r>
            <a:endParaRPr lang="zh-TW" altLang="en-US" sz="1500" dirty="0">
              <a:latin typeface="Arial" panose="020B0604020202020204" pitchFamily="34" charset="0"/>
              <a:ea typeface="+mn-ea"/>
            </a:endParaRPr>
          </a:p>
        </p:txBody>
      </p:sp>
      <p:cxnSp>
        <p:nvCxnSpPr>
          <p:cNvPr id="81" name="直線單箭頭接點 80"/>
          <p:cNvCxnSpPr>
            <a:cxnSpLocks noChangeShapeType="1"/>
          </p:cNvCxnSpPr>
          <p:nvPr/>
        </p:nvCxnSpPr>
        <p:spPr bwMode="auto">
          <a:xfrm>
            <a:off x="6594475" y="4945063"/>
            <a:ext cx="0" cy="319087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" name="橢圓 81"/>
          <p:cNvSpPr>
            <a:spLocks noChangeArrowheads="1"/>
          </p:cNvSpPr>
          <p:nvPr/>
        </p:nvSpPr>
        <p:spPr bwMode="auto">
          <a:xfrm>
            <a:off x="1271588" y="1855788"/>
            <a:ext cx="2193925" cy="381000"/>
          </a:xfrm>
          <a:prstGeom prst="ellipse">
            <a:avLst/>
          </a:prstGeom>
          <a:gradFill rotWithShape="1">
            <a:gsLst>
              <a:gs pos="0">
                <a:srgbClr val="EDEDED"/>
              </a:gs>
              <a:gs pos="64999">
                <a:srgbClr val="D0D0D0"/>
              </a:gs>
              <a:gs pos="100000">
                <a:srgbClr val="BCBCBC"/>
              </a:gs>
            </a:gsLst>
            <a:lin ang="5400000" scaled="1"/>
          </a:gradFill>
          <a:ln w="9525">
            <a:solidFill>
              <a:srgbClr val="000000"/>
            </a:solidFill>
            <a:rou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/>
          <a:lstStyle/>
          <a:p>
            <a:pPr algn="ctr" defTabSz="914400">
              <a:defRPr/>
            </a:pPr>
            <a:r>
              <a:rPr lang="en-US" altLang="zh-TW" dirty="0">
                <a:latin typeface="Arial" panose="020B0604020202020204" pitchFamily="34" charset="0"/>
                <a:ea typeface="+mn-ea"/>
              </a:rPr>
              <a:t>Process</a:t>
            </a:r>
            <a:endParaRPr lang="zh-TW" altLang="en-US" dirty="0">
              <a:latin typeface="Arial" panose="020B0604020202020204" pitchFamily="34" charset="0"/>
              <a:ea typeface="+mn-ea"/>
            </a:endParaRPr>
          </a:p>
        </p:txBody>
      </p:sp>
      <p:sp>
        <p:nvSpPr>
          <p:cNvPr id="39949" name="矩形 82"/>
          <p:cNvSpPr>
            <a:spLocks noChangeArrowheads="1"/>
          </p:cNvSpPr>
          <p:nvPr/>
        </p:nvSpPr>
        <p:spPr bwMode="auto">
          <a:xfrm>
            <a:off x="2389188" y="6015038"/>
            <a:ext cx="4435475" cy="574675"/>
          </a:xfrm>
          <a:prstGeom prst="rect">
            <a:avLst/>
          </a:prstGeom>
          <a:solidFill>
            <a:srgbClr val="CCFF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defTabSz="914400" eaLnBrk="1" hangingPunct="1">
              <a:spcBef>
                <a:spcPct val="0"/>
              </a:spcBef>
              <a:buFontTx/>
              <a:buNone/>
            </a:pPr>
            <a:r>
              <a:rPr lang="en-US" altLang="zh-TW" sz="1800">
                <a:latin typeface="Arial" panose="020B0604020202020204" pitchFamily="34" charset="0"/>
                <a:ea typeface="PMingLiU" pitchFamily="18" charset="-120"/>
              </a:rPr>
              <a:t>Fabric</a:t>
            </a:r>
            <a:endParaRPr lang="zh-TW" altLang="en-US" sz="1800">
              <a:latin typeface="Arial" panose="020B0604020202020204" pitchFamily="34" charset="0"/>
              <a:ea typeface="PMingLiU" pitchFamily="18" charset="-120"/>
            </a:endParaRPr>
          </a:p>
        </p:txBody>
      </p:sp>
      <p:cxnSp>
        <p:nvCxnSpPr>
          <p:cNvPr id="80" name="肘形接點 79"/>
          <p:cNvCxnSpPr>
            <a:cxnSpLocks noChangeShapeType="1"/>
            <a:stCxn id="39975" idx="2"/>
            <a:endCxn id="39962" idx="2"/>
          </p:cNvCxnSpPr>
          <p:nvPr/>
        </p:nvCxnSpPr>
        <p:spPr bwMode="auto">
          <a:xfrm rot="5400000" flipH="1" flipV="1">
            <a:off x="4479132" y="3713956"/>
            <a:ext cx="33338" cy="4111625"/>
          </a:xfrm>
          <a:prstGeom prst="bentConnector3">
            <a:avLst>
              <a:gd name="adj1" fmla="val -1158347"/>
            </a:avLst>
          </a:prstGeom>
          <a:noFill/>
          <a:ln w="38100">
            <a:solidFill>
              <a:schemeClr val="tx1"/>
            </a:solidFill>
            <a:miter lim="800000"/>
            <a:headEnd type="arrow" w="med" len="med"/>
            <a:tailEnd type="arrow" w="med" len="med"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4" name="矩形 83"/>
          <p:cNvSpPr/>
          <p:nvPr/>
        </p:nvSpPr>
        <p:spPr>
          <a:xfrm>
            <a:off x="1623415" y="4175811"/>
            <a:ext cx="901209" cy="246221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1000" b="1" dirty="0">
                <a:solidFill>
                  <a:srgbClr val="663300"/>
                </a:solidFill>
                <a:latin typeface="Arial" panose="020B0604020202020204" pitchFamily="34" charset="0"/>
              </a:rPr>
              <a:t>Data packet</a:t>
            </a:r>
            <a:endParaRPr lang="zh-TW" altLang="en-US" sz="1000" b="1" dirty="0">
              <a:solidFill>
                <a:srgbClr val="663300"/>
              </a:solidFill>
              <a:latin typeface="Arial" panose="020B0604020202020204" pitchFamily="34" charset="0"/>
            </a:endParaRPr>
          </a:p>
        </p:txBody>
      </p:sp>
      <p:sp>
        <p:nvSpPr>
          <p:cNvPr id="85" name="矩形 84"/>
          <p:cNvSpPr>
            <a:spLocks noChangeArrowheads="1"/>
          </p:cNvSpPr>
          <p:nvPr/>
        </p:nvSpPr>
        <p:spPr bwMode="auto">
          <a:xfrm>
            <a:off x="7448550" y="1855788"/>
            <a:ext cx="1516063" cy="349250"/>
          </a:xfrm>
          <a:prstGeom prst="rect">
            <a:avLst/>
          </a:prstGeom>
          <a:gradFill rotWithShape="1">
            <a:gsLst>
              <a:gs pos="0">
                <a:srgbClr val="E4F9FF"/>
              </a:gs>
              <a:gs pos="64999">
                <a:srgbClr val="BBEFFF"/>
              </a:gs>
              <a:gs pos="100000">
                <a:srgbClr val="9EEAFF"/>
              </a:gs>
            </a:gsLst>
            <a:lin ang="5400000" scaled="1"/>
          </a:gradFill>
          <a:ln w="9525">
            <a:solidFill>
              <a:srgbClr val="46AAC5"/>
            </a:solidFill>
            <a:miter lim="800000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/>
          <a:lstStyle/>
          <a:p>
            <a:pPr algn="ctr" defTabSz="914400">
              <a:defRPr/>
            </a:pPr>
            <a:r>
              <a:rPr lang="en-US" altLang="zh-TW" dirty="0">
                <a:latin typeface="Arial" panose="020B0604020202020204" pitchFamily="34" charset="0"/>
                <a:ea typeface="+mn-ea"/>
              </a:rPr>
              <a:t>Target Buffer</a:t>
            </a:r>
            <a:endParaRPr lang="zh-TW" altLang="en-US" dirty="0">
              <a:latin typeface="Arial" panose="020B0604020202020204" pitchFamily="34" charset="0"/>
              <a:ea typeface="+mn-ea"/>
            </a:endParaRPr>
          </a:p>
        </p:txBody>
      </p:sp>
      <p:cxnSp>
        <p:nvCxnSpPr>
          <p:cNvPr id="86" name="肘形接點 85"/>
          <p:cNvCxnSpPr>
            <a:cxnSpLocks noChangeShapeType="1"/>
          </p:cNvCxnSpPr>
          <p:nvPr/>
        </p:nvCxnSpPr>
        <p:spPr bwMode="auto">
          <a:xfrm rot="5400000" flipH="1" flipV="1">
            <a:off x="7188200" y="1568451"/>
            <a:ext cx="382587" cy="1655762"/>
          </a:xfrm>
          <a:prstGeom prst="bentConnector3">
            <a:avLst>
              <a:gd name="adj1" fmla="val 50000"/>
            </a:avLst>
          </a:prstGeom>
          <a:noFill/>
          <a:ln w="25400">
            <a:solidFill>
              <a:schemeClr val="tx1"/>
            </a:solidFill>
            <a:miter lim="800000"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7" name="文字方塊 86"/>
          <p:cNvSpPr txBox="1">
            <a:spLocks noChangeArrowheads="1"/>
          </p:cNvSpPr>
          <p:nvPr/>
        </p:nvSpPr>
        <p:spPr bwMode="auto">
          <a:xfrm>
            <a:off x="7051675" y="2252663"/>
            <a:ext cx="145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1800">
                <a:ea typeface="PMingLiU" pitchFamily="18" charset="-120"/>
              </a:rPr>
              <a:t>Read /</a:t>
            </a:r>
            <a:r>
              <a:rPr lang="zh-TW" altLang="en-US" sz="1800">
                <a:ea typeface="PMingLiU" pitchFamily="18" charset="-120"/>
              </a:rPr>
              <a:t> </a:t>
            </a:r>
            <a:r>
              <a:rPr lang="en-US" altLang="zh-TW" sz="1800">
                <a:ea typeface="PMingLiU" pitchFamily="18" charset="-120"/>
              </a:rPr>
              <a:t>Write</a:t>
            </a:r>
            <a:endParaRPr lang="zh-TW" altLang="en-US" sz="1800">
              <a:ea typeface="PMingLiU" pitchFamily="18" charset="-12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1.11111E-6 L 0.04497 0.26273 L 0.48976 0.25995 L 0.48976 0.18773 " pathEditMode="relative" ptsTypes="AAAA">
                                      <p:cBhvr>
                                        <p:cTn id="6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RDMA Read / Write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4096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TW" altLang="en-US" smtClean="0">
              <a:ea typeface="PMingLiU" pitchFamily="18" charset="-120"/>
            </a:endParaRPr>
          </a:p>
        </p:txBody>
      </p:sp>
      <p:grpSp>
        <p:nvGrpSpPr>
          <p:cNvPr id="40964" name="群組 46"/>
          <p:cNvGrpSpPr/>
          <p:nvPr/>
        </p:nvGrpSpPr>
        <p:grpSpPr bwMode="auto">
          <a:xfrm>
            <a:off x="604838" y="2620963"/>
            <a:ext cx="3671887" cy="3165475"/>
            <a:chOff x="1043608" y="2420888"/>
            <a:chExt cx="3672408" cy="3164944"/>
          </a:xfrm>
        </p:grpSpPr>
        <p:sp>
          <p:nvSpPr>
            <p:cNvPr id="40990" name="圓角矩形 5"/>
            <p:cNvSpPr>
              <a:spLocks noChangeArrowheads="1"/>
            </p:cNvSpPr>
            <p:nvPr/>
          </p:nvSpPr>
          <p:spPr bwMode="auto">
            <a:xfrm>
              <a:off x="1043608" y="2420888"/>
              <a:ext cx="3672408" cy="288032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  <p:sp>
          <p:nvSpPr>
            <p:cNvPr id="4" name="矩形 3"/>
            <p:cNvSpPr>
              <a:spLocks noChangeArrowheads="1"/>
            </p:cNvSpPr>
            <p:nvPr/>
          </p:nvSpPr>
          <p:spPr bwMode="auto">
            <a:xfrm>
              <a:off x="1504048" y="3355768"/>
              <a:ext cx="2835677" cy="1420575"/>
            </a:xfrm>
            <a:prstGeom prst="rect">
              <a:avLst/>
            </a:prstGeom>
            <a:gradFill rotWithShape="1">
              <a:gsLst>
                <a:gs pos="0">
                  <a:srgbClr val="FFE5E5"/>
                </a:gs>
                <a:gs pos="64999">
                  <a:srgbClr val="FFBEBD"/>
                </a:gs>
                <a:gs pos="100000">
                  <a:srgbClr val="FFA2A1"/>
                </a:gs>
              </a:gsLst>
              <a:lin ang="5400000" scaled="1"/>
            </a:gradFill>
            <a:ln w="9525">
              <a:solidFill>
                <a:srgbClr val="BE4B48"/>
              </a:solidFill>
              <a:miter lim="800000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anchor="b"/>
            <a:lstStyle/>
            <a:p>
              <a:pPr>
                <a:defRPr/>
              </a:pPr>
              <a:r>
                <a:rPr lang="en-US" altLang="zh-TW" dirty="0">
                  <a:latin typeface="Arial" panose="020B0604020202020204" pitchFamily="34" charset="0"/>
                  <a:ea typeface="+mn-ea"/>
                </a:rPr>
                <a:t>Transport Engine</a:t>
              </a:r>
              <a:endParaRPr lang="zh-TW" altLang="en-US" dirty="0">
                <a:latin typeface="Arial" panose="020B0604020202020204" pitchFamily="34" charset="0"/>
                <a:ea typeface="+mn-ea"/>
              </a:endParaRPr>
            </a:p>
          </p:txBody>
        </p:sp>
        <p:sp>
          <p:nvSpPr>
            <p:cNvPr id="40992" name="矩形 6"/>
            <p:cNvSpPr>
              <a:spLocks noChangeArrowheads="1"/>
            </p:cNvSpPr>
            <p:nvPr/>
          </p:nvSpPr>
          <p:spPr bwMode="auto">
            <a:xfrm>
              <a:off x="1159748" y="4689177"/>
              <a:ext cx="1107996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Channel </a:t>
              </a:r>
              <a:endParaRPr lang="en-US" altLang="zh-TW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Adapter</a:t>
              </a:r>
              <a:endParaRPr lang="zh-TW" altLang="en-US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</p:txBody>
        </p:sp>
        <p:grpSp>
          <p:nvGrpSpPr>
            <p:cNvPr id="40993" name="群組 44"/>
            <p:cNvGrpSpPr/>
            <p:nvPr/>
          </p:nvGrpSpPr>
          <p:grpSpPr bwMode="auto">
            <a:xfrm>
              <a:off x="1979712" y="2799586"/>
              <a:ext cx="1656184" cy="1493510"/>
              <a:chOff x="1851112" y="2799586"/>
              <a:chExt cx="1656184" cy="1493510"/>
            </a:xfrm>
          </p:grpSpPr>
          <p:grpSp>
            <p:nvGrpSpPr>
              <p:cNvPr id="40998" name="群組 28"/>
              <p:cNvGrpSpPr/>
              <p:nvPr/>
            </p:nvGrpSpPr>
            <p:grpSpPr bwMode="auto">
              <a:xfrm>
                <a:off x="1851112" y="2799586"/>
                <a:ext cx="1656184" cy="1440160"/>
                <a:chOff x="1907704" y="2564904"/>
                <a:chExt cx="1656184" cy="1440160"/>
              </a:xfrm>
            </p:grpSpPr>
            <p:sp>
              <p:nvSpPr>
                <p:cNvPr id="21" name="矩形 20"/>
                <p:cNvSpPr>
                  <a:spLocks noChangeArrowheads="1"/>
                </p:cNvSpPr>
                <p:nvPr/>
              </p:nvSpPr>
              <p:spPr bwMode="auto">
                <a:xfrm>
                  <a:off x="1908358" y="2565554"/>
                  <a:ext cx="1655997" cy="1439621"/>
                </a:xfrm>
                <a:prstGeom prst="rect">
                  <a:avLst/>
                </a:prstGeom>
                <a:solidFill>
                  <a:srgbClr val="FFC000"/>
                </a:solidFill>
                <a:ln w="9525">
                  <a:solidFill>
                    <a:srgbClr val="98B954"/>
                  </a:solidFill>
                  <a:miter lim="800000"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/>
                <a:lstStyle/>
                <a:p>
                  <a:pPr defTabSz="914400">
                    <a:defRPr/>
                  </a:pPr>
                  <a:r>
                    <a:rPr lang="en-US" altLang="zh-TW" dirty="0">
                      <a:latin typeface="Arial" panose="020B0604020202020204" pitchFamily="34" charset="0"/>
                      <a:ea typeface="+mn-ea"/>
                    </a:rPr>
                    <a:t>QP</a:t>
                  </a:r>
                  <a:endParaRPr lang="zh-TW" altLang="en-US" dirty="0">
                    <a:latin typeface="Arial" panose="020B0604020202020204" pitchFamily="34" charset="0"/>
                    <a:ea typeface="+mn-ea"/>
                  </a:endParaRPr>
                </a:p>
              </p:txBody>
            </p:sp>
            <p:grpSp>
              <p:nvGrpSpPr>
                <p:cNvPr id="14" name="群組 13"/>
                <p:cNvGrpSpPr/>
                <p:nvPr/>
              </p:nvGrpSpPr>
              <p:grpSpPr>
                <a:xfrm>
                  <a:off x="2195736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10" name="矩形 9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13" name="群組 12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8" name="矩形 7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1" name="矩形 10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2" name="矩形 11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22" name="群組 21"/>
                <p:cNvGrpSpPr/>
                <p:nvPr/>
              </p:nvGrpSpPr>
              <p:grpSpPr>
                <a:xfrm>
                  <a:off x="2807804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23" name="矩形 22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24" name="群組 23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25" name="矩形 24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6" name="矩形 25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7" name="矩形 26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40999" name="文字方塊 27"/>
              <p:cNvSpPr txBox="1">
                <a:spLocks noChangeArrowheads="1"/>
              </p:cNvSpPr>
              <p:nvPr/>
            </p:nvSpPr>
            <p:spPr bwMode="auto">
              <a:xfrm>
                <a:off x="1979712" y="3969931"/>
                <a:ext cx="1440160" cy="3231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TW" sz="1500">
                    <a:ea typeface="PMingLiU" pitchFamily="18" charset="-120"/>
                  </a:rPr>
                  <a:t>Send   Recv</a:t>
                </a:r>
                <a:endParaRPr lang="zh-TW" altLang="en-US" sz="1500">
                  <a:ea typeface="PMingLiU" pitchFamily="18" charset="-120"/>
                </a:endParaRPr>
              </a:p>
            </p:txBody>
          </p:sp>
        </p:grpSp>
        <p:grpSp>
          <p:nvGrpSpPr>
            <p:cNvPr id="40994" name="群組 29"/>
            <p:cNvGrpSpPr/>
            <p:nvPr/>
          </p:nvGrpSpPr>
          <p:grpSpPr bwMode="auto">
            <a:xfrm>
              <a:off x="3776683" y="2589643"/>
              <a:ext cx="792088" cy="1440160"/>
              <a:chOff x="2043336" y="2564904"/>
              <a:chExt cx="792088" cy="1440160"/>
            </a:xfrm>
          </p:grpSpPr>
          <p:sp>
            <p:nvSpPr>
              <p:cNvPr id="31" name="矩形 30"/>
              <p:cNvSpPr>
                <a:spLocks noChangeArrowheads="1"/>
              </p:cNvSpPr>
              <p:nvPr/>
            </p:nvSpPr>
            <p:spPr bwMode="auto">
              <a:xfrm>
                <a:off x="2042736" y="2564396"/>
                <a:ext cx="792275" cy="1441208"/>
              </a:xfrm>
              <a:prstGeom prst="rect">
                <a:avLst/>
              </a:prstGeom>
              <a:solidFill>
                <a:srgbClr val="92D050"/>
              </a:solidFill>
              <a:ln w="9525">
                <a:solidFill>
                  <a:srgbClr val="98B954"/>
                </a:solidFill>
                <a:miter lim="800000"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/>
              <a:lstStyle/>
              <a:p>
                <a:pPr defTabSz="914400">
                  <a:defRPr/>
                </a:pPr>
                <a:r>
                  <a:rPr lang="en-US" altLang="zh-TW" dirty="0">
                    <a:latin typeface="Arial" panose="020B0604020202020204" pitchFamily="34" charset="0"/>
                    <a:ea typeface="+mn-ea"/>
                  </a:rPr>
                  <a:t>CQ</a:t>
                </a: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sz="1200" dirty="0">
                  <a:latin typeface="Arial" panose="020B0604020202020204" pitchFamily="34" charset="0"/>
                  <a:ea typeface="+mn-ea"/>
                </a:endParaRPr>
              </a:p>
            </p:txBody>
          </p:sp>
          <p:grpSp>
            <p:nvGrpSpPr>
              <p:cNvPr id="32" name="群組 31"/>
              <p:cNvGrpSpPr/>
              <p:nvPr/>
            </p:nvGrpSpPr>
            <p:grpSpPr>
              <a:xfrm>
                <a:off x="2195736" y="2881442"/>
                <a:ext cx="457910" cy="902520"/>
                <a:chOff x="1830634" y="2786006"/>
                <a:chExt cx="457910" cy="902520"/>
              </a:xfrm>
              <a:noFill/>
            </p:grpSpPr>
            <p:sp>
              <p:nvSpPr>
                <p:cNvPr id="39" name="矩形 38"/>
                <p:cNvSpPr/>
                <p:nvPr/>
              </p:nvSpPr>
              <p:spPr bwMode="auto">
                <a:xfrm>
                  <a:off x="1830634" y="3025458"/>
                  <a:ext cx="457910" cy="231020"/>
                </a:xfrm>
                <a:prstGeom prst="rect">
                  <a:avLst/>
                </a:prstGeom>
                <a:grpFill/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/>
                <a:lstStyle/>
                <a:p>
                  <a:pPr defTabSz="914400">
                    <a:defRPr/>
                  </a:pPr>
                  <a:endParaRPr lang="zh-TW" altLang="en-US">
                    <a:solidFill>
                      <a:schemeClr val="tx1"/>
                    </a:solidFill>
                    <a:latin typeface="Arial" panose="020B0604020202020204" pitchFamily="34" charset="0"/>
                  </a:endParaRPr>
                </a:p>
              </p:txBody>
            </p:sp>
            <p:grpSp>
              <p:nvGrpSpPr>
                <p:cNvPr id="40" name="群組 39"/>
                <p:cNvGrpSpPr/>
                <p:nvPr/>
              </p:nvGrpSpPr>
              <p:grpSpPr>
                <a:xfrm>
                  <a:off x="1830634" y="2786006"/>
                  <a:ext cx="457910" cy="902520"/>
                  <a:chOff x="1830634" y="2786006"/>
                  <a:chExt cx="457910" cy="902520"/>
                </a:xfrm>
                <a:grpFill/>
              </p:grpSpPr>
              <p:sp>
                <p:nvSpPr>
                  <p:cNvPr id="41" name="矩形 40"/>
                  <p:cNvSpPr/>
                  <p:nvPr/>
                </p:nvSpPr>
                <p:spPr bwMode="auto">
                  <a:xfrm>
                    <a:off x="1830634" y="27860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42" name="矩形 41"/>
                  <p:cNvSpPr/>
                  <p:nvPr/>
                </p:nvSpPr>
                <p:spPr bwMode="auto">
                  <a:xfrm>
                    <a:off x="1830634" y="3267749"/>
                    <a:ext cx="457910" cy="18093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43" name="矩形 42"/>
                  <p:cNvSpPr/>
                  <p:nvPr/>
                </p:nvSpPr>
                <p:spPr bwMode="auto">
                  <a:xfrm>
                    <a:off x="1830634" y="34575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</p:grpSp>
          </p:grpSp>
        </p:grpSp>
        <p:sp>
          <p:nvSpPr>
            <p:cNvPr id="40995" name="矩形 45"/>
            <p:cNvSpPr>
              <a:spLocks noChangeArrowheads="1"/>
            </p:cNvSpPr>
            <p:nvPr/>
          </p:nvSpPr>
          <p:spPr bwMode="auto">
            <a:xfrm>
              <a:off x="2350046" y="5085184"/>
              <a:ext cx="1059532" cy="500648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round/>
            </a:ln>
          </p:spPr>
          <p:txBody>
            <a:bodyPr anchor="ctr"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 defTabSz="914400"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latin typeface="Arial" panose="020B0604020202020204" pitchFamily="34" charset="0"/>
                  <a:ea typeface="PMingLiU" pitchFamily="18" charset="-120"/>
                </a:rPr>
                <a:t>Port</a:t>
              </a: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</p:grpSp>
      <p:grpSp>
        <p:nvGrpSpPr>
          <p:cNvPr id="40965" name="群組 47"/>
          <p:cNvGrpSpPr/>
          <p:nvPr/>
        </p:nvGrpSpPr>
        <p:grpSpPr bwMode="auto">
          <a:xfrm>
            <a:off x="4716463" y="2587625"/>
            <a:ext cx="3671887" cy="3165475"/>
            <a:chOff x="1043608" y="2420888"/>
            <a:chExt cx="3672408" cy="3164944"/>
          </a:xfrm>
        </p:grpSpPr>
        <p:sp>
          <p:nvSpPr>
            <p:cNvPr id="40977" name="圓角矩形 48"/>
            <p:cNvSpPr>
              <a:spLocks noChangeArrowheads="1"/>
            </p:cNvSpPr>
            <p:nvPr/>
          </p:nvSpPr>
          <p:spPr bwMode="auto">
            <a:xfrm>
              <a:off x="1043608" y="2420888"/>
              <a:ext cx="3672408" cy="288032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  <p:sp>
          <p:nvSpPr>
            <p:cNvPr id="50" name="矩形 49"/>
            <p:cNvSpPr>
              <a:spLocks noChangeArrowheads="1"/>
            </p:cNvSpPr>
            <p:nvPr/>
          </p:nvSpPr>
          <p:spPr bwMode="auto">
            <a:xfrm>
              <a:off x="1504048" y="3355769"/>
              <a:ext cx="2835677" cy="1420574"/>
            </a:xfrm>
            <a:prstGeom prst="rect">
              <a:avLst/>
            </a:prstGeom>
            <a:gradFill rotWithShape="1">
              <a:gsLst>
                <a:gs pos="0">
                  <a:srgbClr val="FFE5E5"/>
                </a:gs>
                <a:gs pos="64999">
                  <a:srgbClr val="FFBEBD"/>
                </a:gs>
                <a:gs pos="100000">
                  <a:srgbClr val="FFA2A1"/>
                </a:gs>
              </a:gsLst>
              <a:lin ang="5400000" scaled="1"/>
            </a:gradFill>
            <a:ln w="9525">
              <a:solidFill>
                <a:srgbClr val="BE4B48"/>
              </a:solidFill>
              <a:miter lim="800000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anchor="b"/>
            <a:lstStyle/>
            <a:p>
              <a:pPr>
                <a:defRPr/>
              </a:pPr>
              <a:r>
                <a:rPr lang="en-US" altLang="zh-TW" dirty="0">
                  <a:latin typeface="Arial" panose="020B0604020202020204" pitchFamily="34" charset="0"/>
                  <a:ea typeface="+mn-ea"/>
                </a:rPr>
                <a:t>Transport Engine</a:t>
              </a:r>
              <a:endParaRPr lang="zh-TW" altLang="en-US" dirty="0">
                <a:latin typeface="Arial" panose="020B0604020202020204" pitchFamily="34" charset="0"/>
                <a:ea typeface="+mn-ea"/>
              </a:endParaRPr>
            </a:p>
          </p:txBody>
        </p:sp>
        <p:sp>
          <p:nvSpPr>
            <p:cNvPr id="40979" name="矩形 50"/>
            <p:cNvSpPr>
              <a:spLocks noChangeArrowheads="1"/>
            </p:cNvSpPr>
            <p:nvPr/>
          </p:nvSpPr>
          <p:spPr bwMode="auto">
            <a:xfrm>
              <a:off x="1159748" y="4689177"/>
              <a:ext cx="1107996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Channel </a:t>
              </a:r>
              <a:endParaRPr lang="en-US" altLang="zh-TW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solidFill>
                    <a:srgbClr val="FFFF00"/>
                  </a:solidFill>
                  <a:latin typeface="Arial" panose="020B0604020202020204" pitchFamily="34" charset="0"/>
                  <a:ea typeface="PMingLiU" pitchFamily="18" charset="-120"/>
                </a:rPr>
                <a:t>Adapter</a:t>
              </a:r>
              <a:endParaRPr lang="zh-TW" altLang="en-US" sz="1800">
                <a:solidFill>
                  <a:srgbClr val="FFFF00"/>
                </a:solidFill>
                <a:latin typeface="Arial" panose="020B0604020202020204" pitchFamily="34" charset="0"/>
                <a:ea typeface="PMingLiU" pitchFamily="18" charset="-120"/>
              </a:endParaRPr>
            </a:p>
          </p:txBody>
        </p:sp>
        <p:grpSp>
          <p:nvGrpSpPr>
            <p:cNvPr id="40980" name="群組 51"/>
            <p:cNvGrpSpPr/>
            <p:nvPr/>
          </p:nvGrpSpPr>
          <p:grpSpPr bwMode="auto">
            <a:xfrm>
              <a:off x="1979712" y="2799586"/>
              <a:ext cx="1656184" cy="1493510"/>
              <a:chOff x="1851112" y="2799586"/>
              <a:chExt cx="1656184" cy="1493510"/>
            </a:xfrm>
          </p:grpSpPr>
          <p:grpSp>
            <p:nvGrpSpPr>
              <p:cNvPr id="40985" name="群組 61"/>
              <p:cNvGrpSpPr/>
              <p:nvPr/>
            </p:nvGrpSpPr>
            <p:grpSpPr bwMode="auto">
              <a:xfrm>
                <a:off x="1851112" y="2799586"/>
                <a:ext cx="1656184" cy="1440160"/>
                <a:chOff x="1907704" y="2564904"/>
                <a:chExt cx="1656184" cy="1440160"/>
              </a:xfrm>
            </p:grpSpPr>
            <p:sp>
              <p:nvSpPr>
                <p:cNvPr id="64" name="矩形 63"/>
                <p:cNvSpPr>
                  <a:spLocks noChangeArrowheads="1"/>
                </p:cNvSpPr>
                <p:nvPr/>
              </p:nvSpPr>
              <p:spPr bwMode="auto">
                <a:xfrm>
                  <a:off x="1908358" y="2565555"/>
                  <a:ext cx="1655997" cy="1439620"/>
                </a:xfrm>
                <a:prstGeom prst="rect">
                  <a:avLst/>
                </a:prstGeom>
                <a:solidFill>
                  <a:srgbClr val="FFC000"/>
                </a:solidFill>
                <a:ln w="9525">
                  <a:solidFill>
                    <a:srgbClr val="98B954"/>
                  </a:solidFill>
                  <a:miter lim="800000"/>
                </a:ln>
                <a:effectLst>
                  <a:outerShdw blurRad="40000" dist="23000" dir="5400000" rotWithShape="0">
                    <a:srgbClr val="808080">
                      <a:alpha val="34999"/>
                    </a:srgbClr>
                  </a:outerShdw>
                </a:effectLst>
              </p:spPr>
              <p:txBody>
                <a:bodyPr/>
                <a:lstStyle/>
                <a:p>
                  <a:pPr defTabSz="914400">
                    <a:defRPr/>
                  </a:pPr>
                  <a:r>
                    <a:rPr lang="en-US" altLang="zh-TW" dirty="0">
                      <a:latin typeface="Arial" panose="020B0604020202020204" pitchFamily="34" charset="0"/>
                      <a:ea typeface="+mn-ea"/>
                    </a:rPr>
                    <a:t>QP</a:t>
                  </a:r>
                  <a:endParaRPr lang="zh-TW" altLang="en-US" dirty="0">
                    <a:latin typeface="Arial" panose="020B0604020202020204" pitchFamily="34" charset="0"/>
                    <a:ea typeface="+mn-ea"/>
                  </a:endParaRPr>
                </a:p>
              </p:txBody>
            </p:sp>
            <p:grpSp>
              <p:nvGrpSpPr>
                <p:cNvPr id="65" name="群組 64"/>
                <p:cNvGrpSpPr/>
                <p:nvPr/>
              </p:nvGrpSpPr>
              <p:grpSpPr>
                <a:xfrm>
                  <a:off x="2195736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72" name="矩形 71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73" name="群組 72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74" name="矩形 73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5" name="矩形 74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6" name="矩形 75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66" name="群組 65"/>
                <p:cNvGrpSpPr/>
                <p:nvPr/>
              </p:nvGrpSpPr>
              <p:grpSpPr>
                <a:xfrm>
                  <a:off x="2807804" y="2852936"/>
                  <a:ext cx="504056" cy="913791"/>
                  <a:chOff x="1830634" y="2757500"/>
                  <a:chExt cx="504056" cy="913791"/>
                </a:xfrm>
                <a:noFill/>
              </p:grpSpPr>
              <p:sp>
                <p:nvSpPr>
                  <p:cNvPr id="67" name="矩形 66"/>
                  <p:cNvSpPr/>
                  <p:nvPr/>
                </p:nvSpPr>
                <p:spPr bwMode="auto">
                  <a:xfrm>
                    <a:off x="1830634" y="2996952"/>
                    <a:ext cx="504056" cy="242291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grpSp>
                <p:nvGrpSpPr>
                  <p:cNvPr id="68" name="群組 67"/>
                  <p:cNvGrpSpPr/>
                  <p:nvPr/>
                </p:nvGrpSpPr>
                <p:grpSpPr>
                  <a:xfrm>
                    <a:off x="1830634" y="2757500"/>
                    <a:ext cx="504056" cy="913791"/>
                    <a:chOff x="1830634" y="2757500"/>
                    <a:chExt cx="504056" cy="913791"/>
                  </a:xfrm>
                  <a:grpFill/>
                </p:grpSpPr>
                <p:sp>
                  <p:nvSpPr>
                    <p:cNvPr id="69" name="矩形 68"/>
                    <p:cNvSpPr/>
                    <p:nvPr/>
                  </p:nvSpPr>
                  <p:spPr bwMode="auto">
                    <a:xfrm>
                      <a:off x="1830634" y="27575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0" name="矩形 69"/>
                    <p:cNvSpPr/>
                    <p:nvPr/>
                  </p:nvSpPr>
                  <p:spPr bwMode="auto">
                    <a:xfrm>
                      <a:off x="1830634" y="3239243"/>
                      <a:ext cx="504056" cy="189757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1" name="矩形 70"/>
                    <p:cNvSpPr/>
                    <p:nvPr/>
                  </p:nvSpPr>
                  <p:spPr bwMode="auto">
                    <a:xfrm>
                      <a:off x="1830634" y="3429000"/>
                      <a:ext cx="504056" cy="242291"/>
                    </a:xfrm>
                    <a:prstGeom prst="rect">
                      <a:avLst/>
                    </a:prstGeom>
                    <a:grpFill/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/>
                    <a:lstStyle/>
                    <a:p>
                      <a:pPr defTabSz="914400">
                        <a:defRPr/>
                      </a:pPr>
                      <a:endParaRPr lang="zh-TW" altLang="en-US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sp>
            <p:nvSpPr>
              <p:cNvPr id="40986" name="文字方塊 62"/>
              <p:cNvSpPr txBox="1">
                <a:spLocks noChangeArrowheads="1"/>
              </p:cNvSpPr>
              <p:nvPr/>
            </p:nvSpPr>
            <p:spPr bwMode="auto">
              <a:xfrm>
                <a:off x="1979712" y="3969931"/>
                <a:ext cx="1440160" cy="3231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zh-TW" sz="1500">
                    <a:ea typeface="PMingLiU" pitchFamily="18" charset="-120"/>
                  </a:rPr>
                  <a:t>Send   Recv</a:t>
                </a:r>
                <a:endParaRPr lang="zh-TW" altLang="en-US" sz="1500">
                  <a:ea typeface="PMingLiU" pitchFamily="18" charset="-120"/>
                </a:endParaRPr>
              </a:p>
            </p:txBody>
          </p:sp>
        </p:grpSp>
        <p:grpSp>
          <p:nvGrpSpPr>
            <p:cNvPr id="40981" name="群組 52"/>
            <p:cNvGrpSpPr/>
            <p:nvPr/>
          </p:nvGrpSpPr>
          <p:grpSpPr bwMode="auto">
            <a:xfrm>
              <a:off x="3776683" y="2589643"/>
              <a:ext cx="792088" cy="1440160"/>
              <a:chOff x="2043336" y="2564904"/>
              <a:chExt cx="792088" cy="1440160"/>
            </a:xfrm>
          </p:grpSpPr>
          <p:sp>
            <p:nvSpPr>
              <p:cNvPr id="55" name="矩形 54"/>
              <p:cNvSpPr>
                <a:spLocks noChangeArrowheads="1"/>
              </p:cNvSpPr>
              <p:nvPr/>
            </p:nvSpPr>
            <p:spPr bwMode="auto">
              <a:xfrm>
                <a:off x="2042736" y="2564396"/>
                <a:ext cx="792275" cy="1441208"/>
              </a:xfrm>
              <a:prstGeom prst="rect">
                <a:avLst/>
              </a:prstGeom>
              <a:solidFill>
                <a:srgbClr val="92D050"/>
              </a:solidFill>
              <a:ln w="9525">
                <a:solidFill>
                  <a:srgbClr val="98B954"/>
                </a:solidFill>
                <a:miter lim="800000"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</p:spPr>
            <p:txBody>
              <a:bodyPr/>
              <a:lstStyle/>
              <a:p>
                <a:pPr defTabSz="914400">
                  <a:defRPr/>
                </a:pPr>
                <a:r>
                  <a:rPr lang="en-US" altLang="zh-TW" dirty="0">
                    <a:latin typeface="Arial" panose="020B0604020202020204" pitchFamily="34" charset="0"/>
                    <a:ea typeface="+mn-ea"/>
                  </a:rPr>
                  <a:t>CQ</a:t>
                </a: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dirty="0">
                  <a:latin typeface="Arial" panose="020B0604020202020204" pitchFamily="34" charset="0"/>
                  <a:ea typeface="+mn-ea"/>
                </a:endParaRPr>
              </a:p>
              <a:p>
                <a:pPr defTabSz="914400">
                  <a:defRPr/>
                </a:pPr>
                <a:endParaRPr lang="en-US" altLang="zh-TW" sz="1200" dirty="0">
                  <a:latin typeface="Arial" panose="020B0604020202020204" pitchFamily="34" charset="0"/>
                  <a:ea typeface="+mn-ea"/>
                </a:endParaRPr>
              </a:p>
            </p:txBody>
          </p:sp>
          <p:grpSp>
            <p:nvGrpSpPr>
              <p:cNvPr id="56" name="群組 55"/>
              <p:cNvGrpSpPr/>
              <p:nvPr/>
            </p:nvGrpSpPr>
            <p:grpSpPr>
              <a:xfrm>
                <a:off x="2195736" y="2881442"/>
                <a:ext cx="457910" cy="902520"/>
                <a:chOff x="1830634" y="2786006"/>
                <a:chExt cx="457910" cy="902520"/>
              </a:xfrm>
              <a:noFill/>
            </p:grpSpPr>
            <p:sp>
              <p:nvSpPr>
                <p:cNvPr id="57" name="矩形 56"/>
                <p:cNvSpPr/>
                <p:nvPr/>
              </p:nvSpPr>
              <p:spPr bwMode="auto">
                <a:xfrm>
                  <a:off x="1830634" y="3025458"/>
                  <a:ext cx="457910" cy="231020"/>
                </a:xfrm>
                <a:prstGeom prst="rect">
                  <a:avLst/>
                </a:prstGeom>
                <a:grpFill/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/>
                <a:lstStyle/>
                <a:p>
                  <a:pPr defTabSz="914400">
                    <a:defRPr/>
                  </a:pPr>
                  <a:endParaRPr lang="zh-TW" altLang="en-US">
                    <a:solidFill>
                      <a:schemeClr val="tx1"/>
                    </a:solidFill>
                    <a:latin typeface="Arial" panose="020B0604020202020204" pitchFamily="34" charset="0"/>
                  </a:endParaRPr>
                </a:p>
              </p:txBody>
            </p:sp>
            <p:grpSp>
              <p:nvGrpSpPr>
                <p:cNvPr id="58" name="群組 57"/>
                <p:cNvGrpSpPr/>
                <p:nvPr/>
              </p:nvGrpSpPr>
              <p:grpSpPr>
                <a:xfrm>
                  <a:off x="1830634" y="2786006"/>
                  <a:ext cx="457910" cy="902520"/>
                  <a:chOff x="1830634" y="2786006"/>
                  <a:chExt cx="457910" cy="902520"/>
                </a:xfrm>
                <a:grpFill/>
              </p:grpSpPr>
              <p:sp>
                <p:nvSpPr>
                  <p:cNvPr id="59" name="矩形 58"/>
                  <p:cNvSpPr/>
                  <p:nvPr/>
                </p:nvSpPr>
                <p:spPr bwMode="auto">
                  <a:xfrm>
                    <a:off x="1830634" y="27860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60" name="矩形 59"/>
                  <p:cNvSpPr/>
                  <p:nvPr/>
                </p:nvSpPr>
                <p:spPr bwMode="auto">
                  <a:xfrm>
                    <a:off x="1830634" y="3267749"/>
                    <a:ext cx="457910" cy="18093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  <p:sp>
                <p:nvSpPr>
                  <p:cNvPr id="61" name="矩形 60"/>
                  <p:cNvSpPr/>
                  <p:nvPr/>
                </p:nvSpPr>
                <p:spPr bwMode="auto">
                  <a:xfrm>
                    <a:off x="1830634" y="3457506"/>
                    <a:ext cx="457910" cy="231020"/>
                  </a:xfrm>
                  <a:prstGeom prst="rect">
                    <a:avLst/>
                  </a:prstGeom>
                  <a:grpFill/>
                  <a:ln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/>
                  <a:lstStyle/>
                  <a:p>
                    <a:pPr defTabSz="914400">
                      <a:defRPr/>
                    </a:pPr>
                    <a:endParaRPr lang="zh-TW" altLang="en-US">
                      <a:solidFill>
                        <a:schemeClr val="tx1"/>
                      </a:solidFill>
                      <a:latin typeface="Arial" panose="020B0604020202020204" pitchFamily="34" charset="0"/>
                    </a:endParaRPr>
                  </a:p>
                </p:txBody>
              </p:sp>
            </p:grpSp>
          </p:grpSp>
        </p:grpSp>
        <p:sp>
          <p:nvSpPr>
            <p:cNvPr id="40982" name="矩形 53"/>
            <p:cNvSpPr>
              <a:spLocks noChangeArrowheads="1"/>
            </p:cNvSpPr>
            <p:nvPr/>
          </p:nvSpPr>
          <p:spPr bwMode="auto">
            <a:xfrm>
              <a:off x="2350046" y="5085184"/>
              <a:ext cx="1059532" cy="500648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round/>
            </a:ln>
          </p:spPr>
          <p:txBody>
            <a:bodyPr anchor="ctr"/>
            <a:lstStyle>
              <a:lvl1pPr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 defTabSz="914400"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800">
                  <a:latin typeface="Arial" panose="020B0604020202020204" pitchFamily="34" charset="0"/>
                  <a:ea typeface="PMingLiU" pitchFamily="18" charset="-120"/>
                </a:rPr>
                <a:t>Port</a:t>
              </a:r>
              <a:endParaRPr lang="zh-TW" altLang="en-US" sz="1800">
                <a:latin typeface="Arial" panose="020B0604020202020204" pitchFamily="34" charset="0"/>
                <a:ea typeface="PMingLiU" pitchFamily="18" charset="-120"/>
              </a:endParaRPr>
            </a:p>
          </p:txBody>
        </p:sp>
      </p:grpSp>
      <p:cxnSp>
        <p:nvCxnSpPr>
          <p:cNvPr id="77" name="直線單箭頭接點 76"/>
          <p:cNvCxnSpPr>
            <a:cxnSpLocks noChangeShapeType="1"/>
          </p:cNvCxnSpPr>
          <p:nvPr/>
        </p:nvCxnSpPr>
        <p:spPr bwMode="auto">
          <a:xfrm>
            <a:off x="2482850" y="4978400"/>
            <a:ext cx="0" cy="312738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9" name="橢圓 78"/>
          <p:cNvSpPr>
            <a:spLocks noChangeArrowheads="1"/>
          </p:cNvSpPr>
          <p:nvPr/>
        </p:nvSpPr>
        <p:spPr bwMode="auto">
          <a:xfrm>
            <a:off x="5424488" y="1835150"/>
            <a:ext cx="2420937" cy="381000"/>
          </a:xfrm>
          <a:prstGeom prst="ellipse">
            <a:avLst/>
          </a:prstGeom>
          <a:gradFill rotWithShape="1">
            <a:gsLst>
              <a:gs pos="0">
                <a:srgbClr val="EDEDED"/>
              </a:gs>
              <a:gs pos="64999">
                <a:srgbClr val="D0D0D0"/>
              </a:gs>
              <a:gs pos="100000">
                <a:srgbClr val="BCBCBC"/>
              </a:gs>
            </a:gsLst>
            <a:lin ang="5400000" scaled="1"/>
          </a:gradFill>
          <a:ln w="9525">
            <a:solidFill>
              <a:srgbClr val="000000"/>
            </a:solidFill>
            <a:rou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/>
          <a:lstStyle/>
          <a:p>
            <a:pPr algn="ctr" defTabSz="914400">
              <a:defRPr/>
            </a:pPr>
            <a:r>
              <a:rPr lang="en-US" altLang="zh-TW" sz="1500" dirty="0">
                <a:latin typeface="Arial" panose="020B0604020202020204" pitchFamily="34" charset="0"/>
                <a:ea typeface="+mn-ea"/>
              </a:rPr>
              <a:t>Remote Process</a:t>
            </a:r>
            <a:endParaRPr lang="zh-TW" altLang="en-US" sz="1500" dirty="0">
              <a:latin typeface="Arial" panose="020B0604020202020204" pitchFamily="34" charset="0"/>
              <a:ea typeface="+mn-ea"/>
            </a:endParaRPr>
          </a:p>
        </p:txBody>
      </p:sp>
      <p:cxnSp>
        <p:nvCxnSpPr>
          <p:cNvPr id="81" name="直線單箭頭接點 80"/>
          <p:cNvCxnSpPr>
            <a:cxnSpLocks noChangeShapeType="1"/>
          </p:cNvCxnSpPr>
          <p:nvPr/>
        </p:nvCxnSpPr>
        <p:spPr bwMode="auto">
          <a:xfrm>
            <a:off x="6594475" y="4945063"/>
            <a:ext cx="0" cy="319087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" name="橢圓 81"/>
          <p:cNvSpPr>
            <a:spLocks noChangeArrowheads="1"/>
          </p:cNvSpPr>
          <p:nvPr/>
        </p:nvSpPr>
        <p:spPr bwMode="auto">
          <a:xfrm>
            <a:off x="1271588" y="1855788"/>
            <a:ext cx="2193925" cy="381000"/>
          </a:xfrm>
          <a:prstGeom prst="ellipse">
            <a:avLst/>
          </a:prstGeom>
          <a:gradFill rotWithShape="1">
            <a:gsLst>
              <a:gs pos="0">
                <a:srgbClr val="EDEDED"/>
              </a:gs>
              <a:gs pos="64999">
                <a:srgbClr val="D0D0D0"/>
              </a:gs>
              <a:gs pos="100000">
                <a:srgbClr val="BCBCBC"/>
              </a:gs>
            </a:gsLst>
            <a:lin ang="5400000" scaled="1"/>
          </a:gradFill>
          <a:ln w="9525">
            <a:solidFill>
              <a:srgbClr val="000000"/>
            </a:solidFill>
            <a:rou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/>
          <a:lstStyle/>
          <a:p>
            <a:pPr algn="ctr" defTabSz="914400">
              <a:defRPr/>
            </a:pPr>
            <a:r>
              <a:rPr lang="en-US" altLang="zh-TW" dirty="0">
                <a:latin typeface="Arial" panose="020B0604020202020204" pitchFamily="34" charset="0"/>
                <a:ea typeface="+mn-ea"/>
              </a:rPr>
              <a:t>Process</a:t>
            </a:r>
            <a:endParaRPr lang="zh-TW" altLang="en-US" dirty="0">
              <a:latin typeface="Arial" panose="020B0604020202020204" pitchFamily="34" charset="0"/>
              <a:ea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970434" y="1556792"/>
            <a:ext cx="3390672" cy="7848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TW" sz="45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  <a:latin typeface="+mn-lt"/>
                <a:ea typeface="+mn-ea"/>
              </a:rPr>
              <a:t>Complete</a:t>
            </a:r>
            <a:endParaRPr lang="zh-TW" altLang="en-US" sz="4500" b="1" cap="all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+mn-lt"/>
              <a:ea typeface="+mn-ea"/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3485863" y="3094379"/>
            <a:ext cx="461986" cy="24622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1000" b="1" dirty="0">
                <a:solidFill>
                  <a:schemeClr val="bg1"/>
                </a:solidFill>
                <a:latin typeface="Arial" panose="020B0604020202020204" pitchFamily="34" charset="0"/>
              </a:rPr>
              <a:t>CQE</a:t>
            </a:r>
            <a:endParaRPr lang="zh-TW" altLang="en-US" sz="10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40974" name="矩形 83"/>
          <p:cNvSpPr>
            <a:spLocks noChangeArrowheads="1"/>
          </p:cNvSpPr>
          <p:nvPr/>
        </p:nvSpPr>
        <p:spPr bwMode="auto">
          <a:xfrm>
            <a:off x="2389188" y="6015038"/>
            <a:ext cx="4435475" cy="574675"/>
          </a:xfrm>
          <a:prstGeom prst="rect">
            <a:avLst/>
          </a:prstGeom>
          <a:solidFill>
            <a:srgbClr val="CCFF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defTabSz="914400" eaLnBrk="1" hangingPunct="1">
              <a:spcBef>
                <a:spcPct val="0"/>
              </a:spcBef>
              <a:buFontTx/>
              <a:buNone/>
            </a:pPr>
            <a:r>
              <a:rPr lang="en-US" altLang="zh-TW" sz="1800">
                <a:latin typeface="Arial" panose="020B0604020202020204" pitchFamily="34" charset="0"/>
                <a:ea typeface="PMingLiU" pitchFamily="18" charset="-120"/>
              </a:rPr>
              <a:t>Fabric</a:t>
            </a:r>
            <a:endParaRPr lang="zh-TW" altLang="en-US" sz="1800">
              <a:latin typeface="Arial" panose="020B0604020202020204" pitchFamily="34" charset="0"/>
              <a:ea typeface="PMingLiU" pitchFamily="18" charset="-120"/>
            </a:endParaRPr>
          </a:p>
        </p:txBody>
      </p:sp>
      <p:cxnSp>
        <p:nvCxnSpPr>
          <p:cNvPr id="80" name="肘形接點 79"/>
          <p:cNvCxnSpPr>
            <a:cxnSpLocks noChangeShapeType="1"/>
            <a:stCxn id="40995" idx="2"/>
            <a:endCxn id="40982" idx="2"/>
          </p:cNvCxnSpPr>
          <p:nvPr/>
        </p:nvCxnSpPr>
        <p:spPr bwMode="auto">
          <a:xfrm rot="5400000" flipH="1" flipV="1">
            <a:off x="4479132" y="3713956"/>
            <a:ext cx="33338" cy="4111625"/>
          </a:xfrm>
          <a:prstGeom prst="bentConnector3">
            <a:avLst>
              <a:gd name="adj1" fmla="val -1158347"/>
            </a:avLst>
          </a:prstGeom>
          <a:noFill/>
          <a:ln w="38100">
            <a:solidFill>
              <a:schemeClr val="tx1"/>
            </a:solidFill>
            <a:miter lim="800000"/>
            <a:headEnd type="arrow" w="med" len="med"/>
            <a:tailEnd type="arrow" w="med" len="med"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8" name="矩形 77"/>
          <p:cNvSpPr>
            <a:spLocks noChangeArrowheads="1"/>
          </p:cNvSpPr>
          <p:nvPr/>
        </p:nvSpPr>
        <p:spPr bwMode="auto">
          <a:xfrm>
            <a:off x="7448550" y="1855788"/>
            <a:ext cx="1516063" cy="349250"/>
          </a:xfrm>
          <a:prstGeom prst="rect">
            <a:avLst/>
          </a:prstGeom>
          <a:gradFill rotWithShape="1">
            <a:gsLst>
              <a:gs pos="0">
                <a:srgbClr val="E4F9FF"/>
              </a:gs>
              <a:gs pos="64999">
                <a:srgbClr val="BBEFFF"/>
              </a:gs>
              <a:gs pos="100000">
                <a:srgbClr val="9EEAFF"/>
              </a:gs>
            </a:gsLst>
            <a:lin ang="5400000" scaled="1"/>
          </a:gradFill>
          <a:ln w="9525">
            <a:solidFill>
              <a:srgbClr val="46AAC5"/>
            </a:solidFill>
            <a:miter lim="800000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/>
          <a:lstStyle/>
          <a:p>
            <a:pPr algn="ctr" defTabSz="914400">
              <a:defRPr/>
            </a:pPr>
            <a:r>
              <a:rPr lang="en-US" altLang="zh-TW" dirty="0">
                <a:latin typeface="Arial" panose="020B0604020202020204" pitchFamily="34" charset="0"/>
                <a:ea typeface="+mn-ea"/>
              </a:rPr>
              <a:t>Target Buffer</a:t>
            </a:r>
            <a:endParaRPr lang="zh-TW" altLang="en-US" dirty="0">
              <a:latin typeface="Arial" panose="020B0604020202020204" pitchFamily="34" charset="0"/>
              <a:ea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1.48148E-6 L -0.11909 -0.1474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55" y="-7384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533400"/>
            <a:ext cx="7772400" cy="5562600"/>
          </a:xfrm>
        </p:spPr>
        <p:txBody>
          <a:bodyPr/>
          <a:lstStyle/>
          <a:p>
            <a:pPr eaLnBrk="1" hangingPunct="1"/>
            <a:r>
              <a:rPr lang="en-US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Infiniband architecture overview</a:t>
            </a:r>
            <a:endParaRPr lang="en-US" altLang="en-US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5" name="Picture 4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990600" y="1295400"/>
            <a:ext cx="7016750" cy="5003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22475"/>
            <a:ext cx="9144000" cy="4141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7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Architecture Layers</a:t>
            </a:r>
            <a:endParaRPr lang="en-US" alt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InfiniBand VS. Ethernet</a:t>
            </a:r>
            <a:endParaRPr lang="zh-TW" altLang="en-US" smtClean="0">
              <a:ea typeface="PMingLiU" pitchFamily="18" charset="-120"/>
            </a:endParaRPr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</p:nvPr>
        </p:nvGraphicFramePr>
        <p:xfrm>
          <a:off x="468313" y="2420938"/>
          <a:ext cx="8229600" cy="34448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8272"/>
                <a:gridCol w="2890664"/>
                <a:gridCol w="2890664"/>
              </a:tblGrid>
              <a:tr h="457284"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/>
                        <a:t>Ethernet</a:t>
                      </a:r>
                      <a:endParaRPr lang="zh-TW" altLang="en-US" sz="2400" dirty="0"/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TW" sz="2400" dirty="0" err="1" smtClean="0"/>
                        <a:t>InfiniBand</a:t>
                      </a:r>
                      <a:endParaRPr lang="zh-TW" altLang="en-US" sz="2400" dirty="0" smtClean="0"/>
                    </a:p>
                  </a:txBody>
                  <a:tcPr marT="45728" marB="45728"/>
                </a:tc>
              </a:tr>
              <a:tr h="1006025">
                <a:tc>
                  <a:txBody>
                    <a:bodyPr/>
                    <a:lstStyle/>
                    <a:p>
                      <a:pPr algn="l"/>
                      <a:r>
                        <a:rPr lang="en-US" altLang="zh-TW" sz="2000" dirty="0" smtClean="0"/>
                        <a:t>Commonly</a:t>
                      </a:r>
                      <a:r>
                        <a:rPr lang="en-US" altLang="zh-TW" sz="2000" baseline="0" dirty="0" smtClean="0"/>
                        <a:t> used in what kinds of</a:t>
                      </a:r>
                      <a:r>
                        <a:rPr lang="en-US" altLang="zh-TW" sz="2000" dirty="0" smtClean="0"/>
                        <a:t> network</a:t>
                      </a:r>
                      <a:endParaRPr lang="zh-TW" altLang="en-US" sz="2000" dirty="0"/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 smtClean="0">
                          <a:solidFill>
                            <a:srgbClr val="002060"/>
                          </a:solidFill>
                        </a:rPr>
                        <a:t>Local</a:t>
                      </a:r>
                      <a:r>
                        <a:rPr lang="en-US" altLang="zh-TW" sz="2000" baseline="0" dirty="0" smtClean="0">
                          <a:solidFill>
                            <a:srgbClr val="002060"/>
                          </a:solidFill>
                        </a:rPr>
                        <a:t> area network(LAN) or </a:t>
                      </a:r>
                      <a:endParaRPr lang="en-US" altLang="zh-TW" sz="2000" baseline="0" dirty="0" smtClean="0">
                        <a:solidFill>
                          <a:srgbClr val="002060"/>
                        </a:solidFill>
                      </a:endParaRPr>
                    </a:p>
                    <a:p>
                      <a:pPr algn="ctr"/>
                      <a:r>
                        <a:rPr lang="en-US" altLang="zh-TW" sz="2000" baseline="0" dirty="0" smtClean="0">
                          <a:solidFill>
                            <a:srgbClr val="002060"/>
                          </a:solidFill>
                        </a:rPr>
                        <a:t>wide area network(WAN)</a:t>
                      </a:r>
                      <a:r>
                        <a:rPr lang="en-US" altLang="zh-TW" sz="2000" dirty="0" smtClean="0">
                          <a:solidFill>
                            <a:srgbClr val="002060"/>
                          </a:solidFill>
                        </a:rPr>
                        <a:t> </a:t>
                      </a:r>
                      <a:endParaRPr lang="zh-TW" altLang="en-US" sz="2000" dirty="0">
                        <a:solidFill>
                          <a:srgbClr val="002060"/>
                        </a:solidFill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TW" sz="2000" dirty="0" err="1" smtClean="0">
                          <a:solidFill>
                            <a:srgbClr val="002060"/>
                          </a:solidFill>
                        </a:rPr>
                        <a:t>Interprocess</a:t>
                      </a:r>
                      <a:r>
                        <a:rPr lang="en-US" altLang="zh-TW" sz="2000" dirty="0" smtClean="0">
                          <a:solidFill>
                            <a:srgbClr val="002060"/>
                          </a:solidFill>
                        </a:rPr>
                        <a:t> communication (IPC) network</a:t>
                      </a:r>
                      <a:endParaRPr lang="zh-TW" altLang="en-US" sz="2000" dirty="0" smtClean="0">
                        <a:solidFill>
                          <a:srgbClr val="002060"/>
                        </a:solidFill>
                      </a:endParaRPr>
                    </a:p>
                  </a:txBody>
                  <a:tcPr marT="45728" marB="45728"/>
                </a:tc>
              </a:tr>
              <a:tr h="396313">
                <a:tc>
                  <a:txBody>
                    <a:bodyPr/>
                    <a:lstStyle/>
                    <a:p>
                      <a:pPr algn="just"/>
                      <a:r>
                        <a:rPr lang="en-US" altLang="zh-TW" sz="2000" dirty="0" smtClean="0"/>
                        <a:t>Transmission medium</a:t>
                      </a:r>
                      <a:endParaRPr lang="zh-TW" altLang="en-US" sz="2000" dirty="0"/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 smtClean="0">
                          <a:solidFill>
                            <a:srgbClr val="002060"/>
                          </a:solidFill>
                        </a:rPr>
                        <a:t>Copper/optical</a:t>
                      </a:r>
                      <a:endParaRPr lang="zh-TW" altLang="en-US" sz="2000" dirty="0">
                        <a:solidFill>
                          <a:srgbClr val="002060"/>
                        </a:solidFill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TW" sz="2000" dirty="0" smtClean="0">
                          <a:solidFill>
                            <a:srgbClr val="002060"/>
                          </a:solidFill>
                        </a:rPr>
                        <a:t>Copper/optical</a:t>
                      </a:r>
                      <a:endParaRPr lang="zh-TW" altLang="en-US" sz="2000" dirty="0" smtClean="0">
                        <a:solidFill>
                          <a:srgbClr val="002060"/>
                        </a:solidFill>
                      </a:endParaRPr>
                    </a:p>
                  </a:txBody>
                  <a:tcPr marT="45728" marB="45728"/>
                </a:tc>
              </a:tr>
              <a:tr h="396313">
                <a:tc>
                  <a:txBody>
                    <a:bodyPr/>
                    <a:lstStyle/>
                    <a:p>
                      <a:pPr algn="just"/>
                      <a:r>
                        <a:rPr lang="en-US" altLang="zh-TW" sz="2000" dirty="0" smtClean="0"/>
                        <a:t>Bandwidth</a:t>
                      </a:r>
                      <a:endParaRPr lang="zh-TW" altLang="en-US" sz="2000" dirty="0"/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 smtClean="0">
                          <a:solidFill>
                            <a:srgbClr val="002060"/>
                          </a:solidFill>
                        </a:rPr>
                        <a:t>1Gb/10Gb</a:t>
                      </a:r>
                      <a:endParaRPr lang="zh-TW" altLang="en-US" sz="2000" dirty="0">
                        <a:solidFill>
                          <a:srgbClr val="002060"/>
                        </a:solidFill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 smtClean="0">
                          <a:solidFill>
                            <a:srgbClr val="002060"/>
                          </a:solidFill>
                        </a:rPr>
                        <a:t>2.5Gb~120Gb</a:t>
                      </a:r>
                      <a:endParaRPr lang="zh-TW" altLang="en-US" sz="2000" dirty="0">
                        <a:solidFill>
                          <a:srgbClr val="002060"/>
                        </a:solidFill>
                      </a:endParaRPr>
                    </a:p>
                  </a:txBody>
                  <a:tcPr marT="45728" marB="45728"/>
                </a:tc>
              </a:tr>
              <a:tr h="396313">
                <a:tc>
                  <a:txBody>
                    <a:bodyPr/>
                    <a:lstStyle/>
                    <a:p>
                      <a:pPr algn="just"/>
                      <a:r>
                        <a:rPr lang="en-US" altLang="zh-TW" sz="2000" dirty="0" smtClean="0"/>
                        <a:t>Latency</a:t>
                      </a:r>
                      <a:endParaRPr lang="zh-TW" altLang="en-US" sz="2000" dirty="0"/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 smtClean="0">
                          <a:solidFill>
                            <a:srgbClr val="002060"/>
                          </a:solidFill>
                        </a:rPr>
                        <a:t>High</a:t>
                      </a:r>
                      <a:endParaRPr lang="zh-TW" altLang="en-US" sz="2000" dirty="0">
                        <a:solidFill>
                          <a:srgbClr val="002060"/>
                        </a:solidFill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 smtClean="0">
                          <a:solidFill>
                            <a:srgbClr val="002060"/>
                          </a:solidFill>
                        </a:rPr>
                        <a:t>Low</a:t>
                      </a:r>
                      <a:endParaRPr lang="zh-TW" altLang="en-US" sz="2000" dirty="0">
                        <a:solidFill>
                          <a:srgbClr val="002060"/>
                        </a:solidFill>
                      </a:endParaRPr>
                    </a:p>
                  </a:txBody>
                  <a:tcPr marT="45728" marB="45728"/>
                </a:tc>
              </a:tr>
              <a:tr h="396313">
                <a:tc>
                  <a:txBody>
                    <a:bodyPr/>
                    <a:lstStyle/>
                    <a:p>
                      <a:pPr algn="just"/>
                      <a:r>
                        <a:rPr lang="en-US" altLang="zh-TW" sz="2000" dirty="0" smtClean="0"/>
                        <a:t>Popularity</a:t>
                      </a:r>
                      <a:endParaRPr lang="zh-TW" altLang="en-US" sz="2000" dirty="0"/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 smtClean="0">
                          <a:solidFill>
                            <a:srgbClr val="002060"/>
                          </a:solidFill>
                        </a:rPr>
                        <a:t>High</a:t>
                      </a:r>
                      <a:endParaRPr lang="zh-TW" altLang="en-US" sz="2000" dirty="0">
                        <a:solidFill>
                          <a:srgbClr val="002060"/>
                        </a:solidFill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 smtClean="0">
                          <a:solidFill>
                            <a:srgbClr val="002060"/>
                          </a:solidFill>
                        </a:rPr>
                        <a:t>Low</a:t>
                      </a:r>
                      <a:endParaRPr lang="zh-TW" altLang="en-US" sz="2000" dirty="0">
                        <a:solidFill>
                          <a:srgbClr val="002060"/>
                        </a:solidFill>
                      </a:endParaRPr>
                    </a:p>
                  </a:txBody>
                  <a:tcPr marT="45728" marB="45728"/>
                </a:tc>
              </a:tr>
              <a:tr h="396313">
                <a:tc>
                  <a:txBody>
                    <a:bodyPr/>
                    <a:lstStyle/>
                    <a:p>
                      <a:pPr algn="just"/>
                      <a:r>
                        <a:rPr lang="en-US" altLang="zh-TW" sz="2000" dirty="0" smtClean="0"/>
                        <a:t>Cost</a:t>
                      </a:r>
                      <a:endParaRPr lang="zh-TW" altLang="en-US" sz="2000" dirty="0"/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 smtClean="0">
                          <a:solidFill>
                            <a:srgbClr val="002060"/>
                          </a:solidFill>
                        </a:rPr>
                        <a:t>Low</a:t>
                      </a:r>
                      <a:endParaRPr lang="zh-TW" altLang="en-US" sz="2000" dirty="0">
                        <a:solidFill>
                          <a:srgbClr val="002060"/>
                        </a:solidFill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 smtClean="0">
                          <a:solidFill>
                            <a:srgbClr val="002060"/>
                          </a:solidFill>
                        </a:rPr>
                        <a:t>High</a:t>
                      </a:r>
                      <a:endParaRPr lang="zh-TW" altLang="en-US" sz="2000" dirty="0">
                        <a:solidFill>
                          <a:srgbClr val="002060"/>
                        </a:solidFill>
                      </a:endParaRPr>
                    </a:p>
                  </a:txBody>
                  <a:tcPr marT="45728" marB="45728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InfiniBand Devices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8195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zh-TW" smtClean="0">
              <a:ea typeface="PMingLiU" pitchFamily="18" charset="-120"/>
            </a:endParaRPr>
          </a:p>
          <a:p>
            <a:pPr eaLnBrk="1" hangingPunct="1"/>
            <a:endParaRPr lang="en-US" altLang="zh-TW" smtClean="0">
              <a:ea typeface="PMingLiU" pitchFamily="18" charset="-120"/>
            </a:endParaRPr>
          </a:p>
          <a:p>
            <a:pPr eaLnBrk="1" hangingPunct="1"/>
            <a:endParaRPr lang="en-US" altLang="zh-TW" smtClean="0">
              <a:ea typeface="PMingLiU" pitchFamily="18" charset="-120"/>
            </a:endParaRPr>
          </a:p>
          <a:p>
            <a:pPr eaLnBrk="1" hangingPunct="1"/>
            <a:endParaRPr lang="en-US" altLang="zh-TW" smtClean="0">
              <a:ea typeface="PMingLiU" pitchFamily="18" charset="-120"/>
            </a:endParaRPr>
          </a:p>
          <a:p>
            <a:pPr eaLnBrk="1" hangingPunct="1"/>
            <a:endParaRPr lang="en-US" altLang="zh-TW" smtClean="0">
              <a:ea typeface="PMingLiU" pitchFamily="18" charset="-120"/>
            </a:endParaRPr>
          </a:p>
          <a:p>
            <a:pPr eaLnBrk="1" hangingPunct="1"/>
            <a:endParaRPr lang="en-US" altLang="zh-TW" smtClean="0">
              <a:ea typeface="PMingLiU" pitchFamily="18" charset="-120"/>
            </a:endParaRPr>
          </a:p>
          <a:p>
            <a:pPr eaLnBrk="1" hangingPunct="1"/>
            <a:endParaRPr lang="en-US" altLang="zh-TW" smtClean="0">
              <a:ea typeface="PMingLiU" pitchFamily="18" charset="-120"/>
            </a:endParaRPr>
          </a:p>
          <a:p>
            <a:pPr eaLnBrk="1" hangingPunct="1"/>
            <a:endParaRPr lang="en-US" altLang="zh-TW" smtClean="0">
              <a:ea typeface="PMingLiU" pitchFamily="18" charset="-120"/>
            </a:endParaRPr>
          </a:p>
          <a:p>
            <a:pPr eaLnBrk="1" hangingPunct="1"/>
            <a:endParaRPr lang="en-US" altLang="zh-TW" smtClean="0">
              <a:ea typeface="PMingLiU" pitchFamily="18" charset="-120"/>
            </a:endParaRPr>
          </a:p>
          <a:p>
            <a:pPr eaLnBrk="1" hangingPunct="1"/>
            <a:endParaRPr lang="en-US" altLang="zh-TW" smtClean="0">
              <a:ea typeface="PMingLiU" pitchFamily="18" charset="-120"/>
            </a:endParaRPr>
          </a:p>
          <a:p>
            <a:pPr eaLnBrk="1" hangingPunct="1"/>
            <a:endParaRPr lang="en-US" altLang="zh-TW" smtClean="0">
              <a:ea typeface="PMingLiU" pitchFamily="18" charset="-120"/>
            </a:endParaRPr>
          </a:p>
          <a:p>
            <a:pPr eaLnBrk="1" hangingPunct="1"/>
            <a:endParaRPr lang="en-US" altLang="zh-TW" smtClean="0">
              <a:ea typeface="PMingLiU" pitchFamily="18" charset="-120"/>
            </a:endParaRPr>
          </a:p>
          <a:p>
            <a:pPr eaLnBrk="1" hangingPunct="1"/>
            <a:endParaRPr lang="en-US" altLang="zh-TW" smtClean="0">
              <a:ea typeface="PMingLiU" pitchFamily="18" charset="-120"/>
            </a:endParaRPr>
          </a:p>
        </p:txBody>
      </p:sp>
      <p:pic>
        <p:nvPicPr>
          <p:cNvPr id="8196" name="Picture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8477" y="1697038"/>
            <a:ext cx="9144000" cy="5440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IBA Subnet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9219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 eaLnBrk="1" hangingPunct="1"/>
            <a:endParaRPr lang="en-US" altLang="zh-TW" smtClean="0">
              <a:ea typeface="PMingLiU" pitchFamily="18" charset="-120"/>
            </a:endParaRPr>
          </a:p>
          <a:p>
            <a:pPr lvl="1" eaLnBrk="1" hangingPunct="1"/>
            <a:endParaRPr lang="en-US" altLang="zh-TW" smtClean="0">
              <a:ea typeface="PMingLiU" pitchFamily="18" charset="-120"/>
            </a:endParaRPr>
          </a:p>
          <a:p>
            <a:pPr eaLnBrk="1" hangingPunct="1"/>
            <a:endParaRPr lang="zh-TW" altLang="en-US" smtClean="0">
              <a:ea typeface="PMingLiU" pitchFamily="18" charset="-120"/>
            </a:endParaRPr>
          </a:p>
        </p:txBody>
      </p:sp>
      <p:pic>
        <p:nvPicPr>
          <p:cNvPr id="9220" name="Picture 3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075" y="1628775"/>
            <a:ext cx="5327650" cy="502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Endnodes</a:t>
            </a:r>
            <a:endParaRPr lang="zh-TW" altLang="en-US" smtClean="0">
              <a:ea typeface="PMingLiU" pitchFamily="18" charset="-120"/>
            </a:endParaRPr>
          </a:p>
        </p:txBody>
      </p:sp>
      <p:sp>
        <p:nvSpPr>
          <p:cNvPr id="1024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TW" smtClean="0">
                <a:ea typeface="PMingLiU" pitchFamily="18" charset="-120"/>
              </a:rPr>
              <a:t>IBA endnodes are the ultimate sources and sinks of communication in IBA.</a:t>
            </a:r>
            <a:endParaRPr lang="en-US" altLang="zh-TW" smtClean="0">
              <a:ea typeface="PMingLiU" pitchFamily="18" charset="-120"/>
            </a:endParaRPr>
          </a:p>
          <a:p>
            <a:pPr lvl="1" eaLnBrk="1" hangingPunct="1"/>
            <a:r>
              <a:rPr lang="en-US" altLang="zh-TW" smtClean="0">
                <a:ea typeface="PMingLiU" pitchFamily="18" charset="-120"/>
              </a:rPr>
              <a:t>They may be host systems or devices.</a:t>
            </a:r>
            <a:endParaRPr lang="en-US" altLang="zh-TW" smtClean="0">
              <a:ea typeface="PMingLiU" pitchFamily="18" charset="-120"/>
            </a:endParaRPr>
          </a:p>
          <a:p>
            <a:pPr lvl="2" eaLnBrk="1" hangingPunct="1"/>
            <a:r>
              <a:rPr lang="en-US" altLang="zh-TW" smtClean="0">
                <a:ea typeface="PMingLiU" pitchFamily="18" charset="-120"/>
              </a:rPr>
              <a:t>Ex. network adapters, storage subsystems, etc.</a:t>
            </a:r>
            <a:endParaRPr lang="en-US" altLang="zh-TW" smtClean="0">
              <a:ea typeface="PMingLiU" pitchFamily="18" charset="-120"/>
            </a:endParaRPr>
          </a:p>
          <a:p>
            <a:pPr lvl="2" eaLnBrk="1" hangingPunct="1"/>
            <a:endParaRPr lang="en-US" altLang="zh-TW" smtClean="0">
              <a:ea typeface="PMingLiU" pitchFamily="18" charset="-120"/>
            </a:endParaRPr>
          </a:p>
        </p:txBody>
      </p:sp>
      <p:pic>
        <p:nvPicPr>
          <p:cNvPr id="10244" name="Picture 2" descr="http://h10003.www1.hp.com/digmedialib/prodimg/lowres/c03224539.jpg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46424">
            <a:off x="490538" y="3233738"/>
            <a:ext cx="2954337" cy="3300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5" name="Picture 4" descr="http://www.netpro.com.tw/userfiles/image/201106/2011061320270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6388" y="3541713"/>
            <a:ext cx="4137025" cy="3090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6376</Words>
  <Application>WPS Presentation</Application>
  <PresentationFormat>On-screen Show (4:3)</PresentationFormat>
  <Paragraphs>625</Paragraphs>
  <Slides>39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51" baseType="lpstr">
      <vt:lpstr>Arial</vt:lpstr>
      <vt:lpstr>SimSun</vt:lpstr>
      <vt:lpstr>Wingdings</vt:lpstr>
      <vt:lpstr>Calibri</vt:lpstr>
      <vt:lpstr>MS PGothic</vt:lpstr>
      <vt:lpstr>Arial</vt:lpstr>
      <vt:lpstr>PMingLiU</vt:lpstr>
      <vt:lpstr>MingLiU-ExtB</vt:lpstr>
      <vt:lpstr>Times New Roman</vt:lpstr>
      <vt:lpstr>Microsoft YaHei</vt:lpstr>
      <vt:lpstr>Arial Unicode MS</vt:lpstr>
      <vt:lpstr>Office Theme</vt:lpstr>
      <vt:lpstr>HPC networks: Infiniband</vt:lpstr>
      <vt:lpstr>IBA</vt:lpstr>
      <vt:lpstr>Infiniband used RDMA based Communication</vt:lpstr>
      <vt:lpstr>PowerPoint 演示文稿</vt:lpstr>
      <vt:lpstr>Architecture Layers</vt:lpstr>
      <vt:lpstr>InfiniBand VS. Ethernet</vt:lpstr>
      <vt:lpstr>InfiniBand Devices</vt:lpstr>
      <vt:lpstr>IBA Subnet</vt:lpstr>
      <vt:lpstr>Endnodes</vt:lpstr>
      <vt:lpstr>Links</vt:lpstr>
      <vt:lpstr>Channel Adapter</vt:lpstr>
      <vt:lpstr>Addressing</vt:lpstr>
      <vt:lpstr>GID: Routing across subnets</vt:lpstr>
      <vt:lpstr>Switches</vt:lpstr>
      <vt:lpstr>Management Basics</vt:lpstr>
      <vt:lpstr>Subnet Manager</vt:lpstr>
      <vt:lpstr>Subnet Management</vt:lpstr>
      <vt:lpstr>Management Datagrams</vt:lpstr>
      <vt:lpstr>Infiniband routing</vt:lpstr>
      <vt:lpstr>Infiniband Routing </vt:lpstr>
      <vt:lpstr>Infiniband Packet Format</vt:lpstr>
      <vt:lpstr>Communication Service Types</vt:lpstr>
      <vt:lpstr>Data Rate</vt:lpstr>
      <vt:lpstr>Queue-Based Model </vt:lpstr>
      <vt:lpstr>Queue-Based Mode</vt:lpstr>
      <vt:lpstr>Access Model for InfiniBand </vt:lpstr>
      <vt:lpstr>Access Model for InfiniBand </vt:lpstr>
      <vt:lpstr>Access Model for InfiniBand </vt:lpstr>
      <vt:lpstr>Memory Model</vt:lpstr>
      <vt:lpstr>PowerPoint 演示文稿</vt:lpstr>
      <vt:lpstr>Communication Semantics</vt:lpstr>
      <vt:lpstr>Send and Receive</vt:lpstr>
      <vt:lpstr>Send and Receive</vt:lpstr>
      <vt:lpstr>Send and Receive</vt:lpstr>
      <vt:lpstr>Send and Receive</vt:lpstr>
      <vt:lpstr>RDMA Read / Write</vt:lpstr>
      <vt:lpstr>RDMA Read / Write</vt:lpstr>
      <vt:lpstr>RDMA Read / Write</vt:lpstr>
      <vt:lpstr>RDMA Read / Write</vt:lpstr>
    </vt:vector>
  </TitlesOfParts>
  <Company>University of Pittsburgh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 Lange</dc:creator>
  <cp:lastModifiedBy>pankaj</cp:lastModifiedBy>
  <cp:revision>9</cp:revision>
  <dcterms:created xsi:type="dcterms:W3CDTF">2015-12-08T02:49:00Z</dcterms:created>
  <dcterms:modified xsi:type="dcterms:W3CDTF">2023-06-20T13:30:57Z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048D55491D4E4332ADA7926E3D2FF12E</vt:lpwstr>
  </property>
  <property fmtid="{D5CDD505-2E9C-101B-9397-08002B2CF9AE}" pid="3" name="KSOProductBuildVer">
    <vt:lpwstr>1033-11.2.0.11537</vt:lpwstr>
  </property>
</Properties>
</file>

<file path=docProps/thumbnail.jpeg>
</file>